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7" r:id="rId5"/>
    <p:sldId id="266" r:id="rId6"/>
    <p:sldId id="257" r:id="rId7"/>
    <p:sldId id="258" r:id="rId8"/>
    <p:sldId id="261" r:id="rId9"/>
    <p:sldId id="262" r:id="rId10"/>
    <p:sldId id="263" r:id="rId11"/>
    <p:sldId id="265" r:id="rId12"/>
    <p:sldId id="264" r:id="rId13"/>
    <p:sldId id="270" r:id="rId14"/>
    <p:sldId id="271" r:id="rId15"/>
    <p:sldId id="272" r:id="rId16"/>
    <p:sldId id="268" r:id="rId17"/>
    <p:sldId id="273" r:id="rId18"/>
    <p:sldId id="279" r:id="rId19"/>
    <p:sldId id="274" r:id="rId20"/>
    <p:sldId id="275" r:id="rId21"/>
    <p:sldId id="26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-hop" id="{8D3ED9F4-F10C-4D12-9322-EA319368A552}">
          <p14:sldIdLst>
            <p14:sldId id="256"/>
          </p14:sldIdLst>
        </p14:section>
        <p14:section name="What’s K-hop reachability problem?" id="{18110395-8769-4713-9412-02DD116142AC}">
          <p14:sldIdLst>
            <p14:sldId id="259"/>
            <p14:sldId id="260"/>
          </p14:sldIdLst>
        </p14:section>
        <p14:section name="FELINE Method" id="{1D4D8779-EBFF-4A69-92FF-F786E6991006}">
          <p14:sldIdLst>
            <p14:sldId id="267"/>
            <p14:sldId id="266"/>
            <p14:sldId id="257"/>
            <p14:sldId id="258"/>
            <p14:sldId id="261"/>
            <p14:sldId id="262"/>
            <p14:sldId id="263"/>
          </p14:sldIdLst>
        </p14:section>
        <p14:section name="BFSI-B" id="{D64B6AC8-4C2B-4FA2-9B5B-276E67C0D371}">
          <p14:sldIdLst>
            <p14:sldId id="265"/>
            <p14:sldId id="264"/>
            <p14:sldId id="270"/>
            <p14:sldId id="271"/>
            <p14:sldId id="272"/>
          </p14:sldIdLst>
        </p14:section>
        <p14:section name="ESTI" id="{FB547A14-91EB-4C71-9DC0-B5F41BD803A4}">
          <p14:sldIdLst>
            <p14:sldId id="268"/>
            <p14:sldId id="273"/>
            <p14:sldId id="279"/>
            <p14:sldId id="274"/>
            <p14:sldId id="275"/>
          </p14:sldIdLst>
        </p14:section>
        <p14:section name="Optimization" id="{0A1710FB-E5E1-403D-9C9A-AD1B346488C6}">
          <p14:sldIdLst>
            <p14:sldId id="269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6FBF2-B654-41FD-AE51-7A170754C4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4C5450-2B2B-4568-89A2-DF8AB9E75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Determine whether there exists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DC847A8A-5FB6-49D5-BC2F-59D02E519058}" type="parTrans" cxnId="{FC45D9BF-C017-49E6-BA0D-2D88B0A7E80B}">
      <dgm:prSet/>
      <dgm:spPr/>
      <dgm:t>
        <a:bodyPr/>
        <a:lstStyle/>
        <a:p>
          <a:endParaRPr lang="en-US"/>
        </a:p>
      </dgm:t>
    </dgm:pt>
    <dgm:pt modelId="{445279C8-050E-4392-B33C-52B9D5A70110}" type="sibTrans" cxnId="{FC45D9BF-C017-49E6-BA0D-2D88B0A7E80B}">
      <dgm:prSet/>
      <dgm:spPr/>
      <dgm:t>
        <a:bodyPr/>
        <a:lstStyle/>
        <a:p>
          <a:endParaRPr lang="en-US"/>
        </a:p>
      </dgm:t>
    </dgm:pt>
    <dgm:pt modelId="{6F6F554A-75B1-4A61-886D-2D595E5602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b="1" dirty="0">
              <a:latin typeface="Candara" panose="020E0502030303020204" pitchFamily="34" charset="0"/>
            </a:rPr>
            <a:t> </a:t>
          </a:r>
          <a:r>
            <a:rPr lang="en-US" dirty="0">
              <a:latin typeface="Candara" panose="020E0502030303020204" pitchFamily="34" charset="0"/>
            </a:rPr>
            <a:t>and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8DD598C2-EE0F-4272-9EC2-66410824D064}" type="parTrans" cxnId="{A47E8A26-49CA-4A7A-9ED1-D15309218438}">
      <dgm:prSet/>
      <dgm:spPr/>
      <dgm:t>
        <a:bodyPr/>
        <a:lstStyle/>
        <a:p>
          <a:endParaRPr lang="en-US"/>
        </a:p>
      </dgm:t>
    </dgm:pt>
    <dgm:pt modelId="{28887F45-B05C-4652-9CC8-EBA255091AC7}" type="sibTrans" cxnId="{A47E8A26-49CA-4A7A-9ED1-D15309218438}">
      <dgm:prSet/>
      <dgm:spPr/>
      <dgm:t>
        <a:bodyPr/>
        <a:lstStyle/>
        <a:p>
          <a:endParaRPr lang="en-US"/>
        </a:p>
      </dgm:t>
    </dgm:pt>
    <dgm:pt modelId="{36636B13-ED9A-44D8-B175-560EDBC89E7D}" type="pres">
      <dgm:prSet presAssocID="{1F16FBF2-B654-41FD-AE51-7A170754C414}" presName="root" presStyleCnt="0">
        <dgm:presLayoutVars>
          <dgm:dir/>
          <dgm:resizeHandles val="exact"/>
        </dgm:presLayoutVars>
      </dgm:prSet>
      <dgm:spPr/>
    </dgm:pt>
    <dgm:pt modelId="{8E2A19B9-88BE-4F0D-AD36-0382A33A7D3B}" type="pres">
      <dgm:prSet presAssocID="{C24C5450-2B2B-4568-89A2-DF8AB9E7589E}" presName="compNode" presStyleCnt="0"/>
      <dgm:spPr/>
    </dgm:pt>
    <dgm:pt modelId="{40D05B78-2EFF-4FE8-88B8-244A7B2E3FB2}" type="pres">
      <dgm:prSet presAssocID="{C24C5450-2B2B-4568-89A2-DF8AB9E7589E}" presName="bgRect" presStyleLbl="bgShp" presStyleIdx="0" presStyleCnt="2"/>
      <dgm:spPr/>
    </dgm:pt>
    <dgm:pt modelId="{B78B43AB-59A8-405B-BB64-A27BAE858144}" type="pres">
      <dgm:prSet presAssocID="{C24C5450-2B2B-4568-89A2-DF8AB9E758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C5F0D68-DFAC-43C5-B709-F0724E5EA79B}" type="pres">
      <dgm:prSet presAssocID="{C24C5450-2B2B-4568-89A2-DF8AB9E7589E}" presName="spaceRect" presStyleCnt="0"/>
      <dgm:spPr/>
    </dgm:pt>
    <dgm:pt modelId="{B428A598-51D0-45D7-8FEE-E08AC3668FFE}" type="pres">
      <dgm:prSet presAssocID="{C24C5450-2B2B-4568-89A2-DF8AB9E7589E}" presName="parTx" presStyleLbl="revTx" presStyleIdx="0" presStyleCnt="2">
        <dgm:presLayoutVars>
          <dgm:chMax val="0"/>
          <dgm:chPref val="0"/>
        </dgm:presLayoutVars>
      </dgm:prSet>
      <dgm:spPr/>
    </dgm:pt>
    <dgm:pt modelId="{8BE5CD48-9B61-4DB3-918C-3B78C88B2EF2}" type="pres">
      <dgm:prSet presAssocID="{445279C8-050E-4392-B33C-52B9D5A70110}" presName="sibTrans" presStyleCnt="0"/>
      <dgm:spPr/>
    </dgm:pt>
    <dgm:pt modelId="{84AC5944-3479-4836-B9E9-B324F260C3D7}" type="pres">
      <dgm:prSet presAssocID="{6F6F554A-75B1-4A61-886D-2D595E56025A}" presName="compNode" presStyleCnt="0"/>
      <dgm:spPr/>
    </dgm:pt>
    <dgm:pt modelId="{41EE9769-9CEE-4D42-82CE-18C35E739ACE}" type="pres">
      <dgm:prSet presAssocID="{6F6F554A-75B1-4A61-886D-2D595E56025A}" presName="bgRect" presStyleLbl="bgShp" presStyleIdx="1" presStyleCnt="2"/>
      <dgm:spPr/>
    </dgm:pt>
    <dgm:pt modelId="{22B9E972-EA58-432C-9A37-B8F756654246}" type="pres">
      <dgm:prSet presAssocID="{6F6F554A-75B1-4A61-886D-2D595E5602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5010128-6D6B-43F2-A1E8-88DEDD74C70E}" type="pres">
      <dgm:prSet presAssocID="{6F6F554A-75B1-4A61-886D-2D595E56025A}" presName="spaceRect" presStyleCnt="0"/>
      <dgm:spPr/>
    </dgm:pt>
    <dgm:pt modelId="{E46AAC4A-9EF4-46F3-A37D-4391B60C5471}" type="pres">
      <dgm:prSet presAssocID="{6F6F554A-75B1-4A61-886D-2D595E56025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7E4326-E64A-4437-AD5D-4352E9310A30}" type="presOf" srcId="{6F6F554A-75B1-4A61-886D-2D595E56025A}" destId="{E46AAC4A-9EF4-46F3-A37D-4391B60C5471}" srcOrd="0" destOrd="0" presId="urn:microsoft.com/office/officeart/2018/2/layout/IconVerticalSolidList"/>
    <dgm:cxn modelId="{A47E8A26-49CA-4A7A-9ED1-D15309218438}" srcId="{1F16FBF2-B654-41FD-AE51-7A170754C414}" destId="{6F6F554A-75B1-4A61-886D-2D595E56025A}" srcOrd="1" destOrd="0" parTransId="{8DD598C2-EE0F-4272-9EC2-66410824D064}" sibTransId="{28887F45-B05C-4652-9CC8-EBA255091AC7}"/>
    <dgm:cxn modelId="{04B65F50-AE2A-4B57-93C1-3222B1CBD112}" type="presOf" srcId="{1F16FBF2-B654-41FD-AE51-7A170754C414}" destId="{36636B13-ED9A-44D8-B175-560EDBC89E7D}" srcOrd="0" destOrd="0" presId="urn:microsoft.com/office/officeart/2018/2/layout/IconVerticalSolidList"/>
    <dgm:cxn modelId="{FC45D9BF-C017-49E6-BA0D-2D88B0A7E80B}" srcId="{1F16FBF2-B654-41FD-AE51-7A170754C414}" destId="{C24C5450-2B2B-4568-89A2-DF8AB9E7589E}" srcOrd="0" destOrd="0" parTransId="{DC847A8A-5FB6-49D5-BC2F-59D02E519058}" sibTransId="{445279C8-050E-4392-B33C-52B9D5A70110}"/>
    <dgm:cxn modelId="{77ADAEC7-E989-4951-B3E4-B3C413183EC0}" type="presOf" srcId="{C24C5450-2B2B-4568-89A2-DF8AB9E7589E}" destId="{B428A598-51D0-45D7-8FEE-E08AC3668FFE}" srcOrd="0" destOrd="0" presId="urn:microsoft.com/office/officeart/2018/2/layout/IconVerticalSolidList"/>
    <dgm:cxn modelId="{6AA3C7C2-98F4-4D64-A383-371BD5109648}" type="presParOf" srcId="{36636B13-ED9A-44D8-B175-560EDBC89E7D}" destId="{8E2A19B9-88BE-4F0D-AD36-0382A33A7D3B}" srcOrd="0" destOrd="0" presId="urn:microsoft.com/office/officeart/2018/2/layout/IconVerticalSolidList"/>
    <dgm:cxn modelId="{6D973E3C-45B3-42FD-A940-78EC2EB35FB3}" type="presParOf" srcId="{8E2A19B9-88BE-4F0D-AD36-0382A33A7D3B}" destId="{40D05B78-2EFF-4FE8-88B8-244A7B2E3FB2}" srcOrd="0" destOrd="0" presId="urn:microsoft.com/office/officeart/2018/2/layout/IconVerticalSolidList"/>
    <dgm:cxn modelId="{BB4C2872-5995-4AA1-B0CE-15E581A2106E}" type="presParOf" srcId="{8E2A19B9-88BE-4F0D-AD36-0382A33A7D3B}" destId="{B78B43AB-59A8-405B-BB64-A27BAE858144}" srcOrd="1" destOrd="0" presId="urn:microsoft.com/office/officeart/2018/2/layout/IconVerticalSolidList"/>
    <dgm:cxn modelId="{F5895361-25CC-4D75-91D7-192E90337EE7}" type="presParOf" srcId="{8E2A19B9-88BE-4F0D-AD36-0382A33A7D3B}" destId="{8C5F0D68-DFAC-43C5-B709-F0724E5EA79B}" srcOrd="2" destOrd="0" presId="urn:microsoft.com/office/officeart/2018/2/layout/IconVerticalSolidList"/>
    <dgm:cxn modelId="{C73CE1B4-109B-4DA1-A759-E81D5D9CFE89}" type="presParOf" srcId="{8E2A19B9-88BE-4F0D-AD36-0382A33A7D3B}" destId="{B428A598-51D0-45D7-8FEE-E08AC3668FFE}" srcOrd="3" destOrd="0" presId="urn:microsoft.com/office/officeart/2018/2/layout/IconVerticalSolidList"/>
    <dgm:cxn modelId="{D83085BA-B1D7-4C4C-A49E-C8E7F4282AB2}" type="presParOf" srcId="{36636B13-ED9A-44D8-B175-560EDBC89E7D}" destId="{8BE5CD48-9B61-4DB3-918C-3B78C88B2EF2}" srcOrd="1" destOrd="0" presId="urn:microsoft.com/office/officeart/2018/2/layout/IconVerticalSolidList"/>
    <dgm:cxn modelId="{7935E873-56C3-45BC-B68C-8A0281514BD1}" type="presParOf" srcId="{36636B13-ED9A-44D8-B175-560EDBC89E7D}" destId="{84AC5944-3479-4836-B9E9-B324F260C3D7}" srcOrd="2" destOrd="0" presId="urn:microsoft.com/office/officeart/2018/2/layout/IconVerticalSolidList"/>
    <dgm:cxn modelId="{BF4633ED-065A-4E0A-A80D-6A92A04999E9}" type="presParOf" srcId="{84AC5944-3479-4836-B9E9-B324F260C3D7}" destId="{41EE9769-9CEE-4D42-82CE-18C35E739ACE}" srcOrd="0" destOrd="0" presId="urn:microsoft.com/office/officeart/2018/2/layout/IconVerticalSolidList"/>
    <dgm:cxn modelId="{74DE270E-36B7-4F8C-86AA-A80763508F67}" type="presParOf" srcId="{84AC5944-3479-4836-B9E9-B324F260C3D7}" destId="{22B9E972-EA58-432C-9A37-B8F756654246}" srcOrd="1" destOrd="0" presId="urn:microsoft.com/office/officeart/2018/2/layout/IconVerticalSolidList"/>
    <dgm:cxn modelId="{F024D0DA-AB39-4FA2-BAD6-F8231E202D72}" type="presParOf" srcId="{84AC5944-3479-4836-B9E9-B324F260C3D7}" destId="{75010128-6D6B-43F2-A1E8-88DEDD74C70E}" srcOrd="2" destOrd="0" presId="urn:microsoft.com/office/officeart/2018/2/layout/IconVerticalSolidList"/>
    <dgm:cxn modelId="{A25CB773-7067-421A-81FD-49E48B8417C3}" type="presParOf" srcId="{84AC5944-3479-4836-B9E9-B324F260C3D7}" destId="{E46AAC4A-9EF4-46F3-A37D-4391B60C54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C86BD6-5360-4FEC-9584-457A2923A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2D05F6-2B07-4204-AEF7-56EE374917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We studied the following problem: given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dirty="0">
              <a:latin typeface="Candara" panose="020E0502030303020204" pitchFamily="34" charset="0"/>
            </a:rPr>
            <a:t> G , we need to determine if u can reach v.</a:t>
          </a:r>
        </a:p>
      </dgm:t>
    </dgm:pt>
    <dgm:pt modelId="{6DC1DF5E-CA26-4FF6-A85F-5E132A253746}" type="parTrans" cxnId="{4FAA7B11-C7C5-495E-BCF6-3A31AEDC587D}">
      <dgm:prSet/>
      <dgm:spPr/>
      <dgm:t>
        <a:bodyPr/>
        <a:lstStyle/>
        <a:p>
          <a:endParaRPr lang="en-US"/>
        </a:p>
      </dgm:t>
    </dgm:pt>
    <dgm:pt modelId="{8D1E490E-C5AA-4994-B675-F98C98C2D049}" type="sibTrans" cxnId="{4FAA7B11-C7C5-495E-BCF6-3A31AEDC587D}">
      <dgm:prSet/>
      <dgm:spPr/>
      <dgm:t>
        <a:bodyPr/>
        <a:lstStyle/>
        <a:p>
          <a:endParaRPr lang="en-US"/>
        </a:p>
      </dgm:t>
    </dgm:pt>
    <dgm:pt modelId="{5B3419DD-9979-42FB-9F10-69E7D55A4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b="1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dirty="0">
              <a:latin typeface="Candara" panose="020E0502030303020204" pitchFamily="34" charset="0"/>
            </a:rPr>
            <a:t>, which provides reachability information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dirty="0">
              <a:latin typeface="Candara" panose="020E0502030303020204" pitchFamily="34" charset="0"/>
            </a:rPr>
            <a:t> for a significant portion of queries.</a:t>
          </a:r>
        </a:p>
      </dgm:t>
    </dgm:pt>
    <dgm:pt modelId="{A707D97B-2D61-427F-B6A5-6F186EC3CF9D}" type="parTrans" cxnId="{E2C2C61B-E8E2-4820-8B9C-3DC594766719}">
      <dgm:prSet/>
      <dgm:spPr/>
      <dgm:t>
        <a:bodyPr/>
        <a:lstStyle/>
        <a:p>
          <a:endParaRPr lang="en-US"/>
        </a:p>
      </dgm:t>
    </dgm:pt>
    <dgm:pt modelId="{3A1EE427-4D15-404A-AEA9-1F6AD9A1918A}" type="sibTrans" cxnId="{E2C2C61B-E8E2-4820-8B9C-3DC594766719}">
      <dgm:prSet/>
      <dgm:spPr/>
      <dgm:t>
        <a:bodyPr/>
        <a:lstStyle/>
        <a:p>
          <a:endParaRPr lang="en-US"/>
        </a:p>
      </dgm:t>
    </dgm:pt>
    <dgm:pt modelId="{F3768708-8100-4277-B494-609B2185B7C1}" type="pres">
      <dgm:prSet presAssocID="{33C86BD6-5360-4FEC-9584-457A2923A191}" presName="root" presStyleCnt="0">
        <dgm:presLayoutVars>
          <dgm:dir/>
          <dgm:resizeHandles val="exact"/>
        </dgm:presLayoutVars>
      </dgm:prSet>
      <dgm:spPr/>
    </dgm:pt>
    <dgm:pt modelId="{62F3E126-6450-43F2-A471-7C29350F654D}" type="pres">
      <dgm:prSet presAssocID="{C92D05F6-2B07-4204-AEF7-56EE37491717}" presName="compNode" presStyleCnt="0"/>
      <dgm:spPr/>
    </dgm:pt>
    <dgm:pt modelId="{718C54B5-E896-4B4C-98ED-76B23A7969AB}" type="pres">
      <dgm:prSet presAssocID="{C92D05F6-2B07-4204-AEF7-56EE37491717}" presName="bgRect" presStyleLbl="bgShp" presStyleIdx="0" presStyleCnt="2"/>
      <dgm:spPr/>
    </dgm:pt>
    <dgm:pt modelId="{10859848-4425-4EA4-8B13-F201BA870A3E}" type="pres">
      <dgm:prSet presAssocID="{C92D05F6-2B07-4204-AEF7-56EE374917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843AF7F-A67D-41C8-9C76-5083ACE2D33E}" type="pres">
      <dgm:prSet presAssocID="{C92D05F6-2B07-4204-AEF7-56EE37491717}" presName="spaceRect" presStyleCnt="0"/>
      <dgm:spPr/>
    </dgm:pt>
    <dgm:pt modelId="{A5E766F5-4653-4372-BFC2-C13ECD05402C}" type="pres">
      <dgm:prSet presAssocID="{C92D05F6-2B07-4204-AEF7-56EE37491717}" presName="parTx" presStyleLbl="revTx" presStyleIdx="0" presStyleCnt="2">
        <dgm:presLayoutVars>
          <dgm:chMax val="0"/>
          <dgm:chPref val="0"/>
        </dgm:presLayoutVars>
      </dgm:prSet>
      <dgm:spPr/>
    </dgm:pt>
    <dgm:pt modelId="{CD62AF73-CFB4-4E93-A6E0-3E6192D205B7}" type="pres">
      <dgm:prSet presAssocID="{8D1E490E-C5AA-4994-B675-F98C98C2D049}" presName="sibTrans" presStyleCnt="0"/>
      <dgm:spPr/>
    </dgm:pt>
    <dgm:pt modelId="{12D2EBE5-D714-441E-866C-EF85D23BBD3D}" type="pres">
      <dgm:prSet presAssocID="{5B3419DD-9979-42FB-9F10-69E7D55A471D}" presName="compNode" presStyleCnt="0"/>
      <dgm:spPr/>
    </dgm:pt>
    <dgm:pt modelId="{A6A9B2CC-DDD0-4E35-9521-80CF14AEC4D6}" type="pres">
      <dgm:prSet presAssocID="{5B3419DD-9979-42FB-9F10-69E7D55A471D}" presName="bgRect" presStyleLbl="bgShp" presStyleIdx="1" presStyleCnt="2"/>
      <dgm:spPr/>
    </dgm:pt>
    <dgm:pt modelId="{FB452C13-BB34-46B5-8CCD-B615C61D9189}" type="pres">
      <dgm:prSet presAssocID="{5B3419DD-9979-42FB-9F10-69E7D55A47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0A0BA42-34D8-492B-8466-72DC476E5269}" type="pres">
      <dgm:prSet presAssocID="{5B3419DD-9979-42FB-9F10-69E7D55A471D}" presName="spaceRect" presStyleCnt="0"/>
      <dgm:spPr/>
    </dgm:pt>
    <dgm:pt modelId="{156D32C2-2A7F-4D8C-8DDF-F483B843A0E2}" type="pres">
      <dgm:prSet presAssocID="{5B3419DD-9979-42FB-9F10-69E7D55A47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AA7B11-C7C5-495E-BCF6-3A31AEDC587D}" srcId="{33C86BD6-5360-4FEC-9584-457A2923A191}" destId="{C92D05F6-2B07-4204-AEF7-56EE37491717}" srcOrd="0" destOrd="0" parTransId="{6DC1DF5E-CA26-4FF6-A85F-5E132A253746}" sibTransId="{8D1E490E-C5AA-4994-B675-F98C98C2D049}"/>
    <dgm:cxn modelId="{E2C2C61B-E8E2-4820-8B9C-3DC594766719}" srcId="{33C86BD6-5360-4FEC-9584-457A2923A191}" destId="{5B3419DD-9979-42FB-9F10-69E7D55A471D}" srcOrd="1" destOrd="0" parTransId="{A707D97B-2D61-427F-B6A5-6F186EC3CF9D}" sibTransId="{3A1EE427-4D15-404A-AEA9-1F6AD9A1918A}"/>
    <dgm:cxn modelId="{5C772879-38C6-4996-BD08-741DA77E70F1}" type="presOf" srcId="{5B3419DD-9979-42FB-9F10-69E7D55A471D}" destId="{156D32C2-2A7F-4D8C-8DDF-F483B843A0E2}" srcOrd="0" destOrd="0" presId="urn:microsoft.com/office/officeart/2018/2/layout/IconVerticalSolidList"/>
    <dgm:cxn modelId="{C2907CBA-8A7C-4033-A4F4-8F0B87397318}" type="presOf" srcId="{33C86BD6-5360-4FEC-9584-457A2923A191}" destId="{F3768708-8100-4277-B494-609B2185B7C1}" srcOrd="0" destOrd="0" presId="urn:microsoft.com/office/officeart/2018/2/layout/IconVerticalSolidList"/>
    <dgm:cxn modelId="{C0368DDE-D78D-4991-B80E-C7AFBA7C949C}" type="presOf" srcId="{C92D05F6-2B07-4204-AEF7-56EE37491717}" destId="{A5E766F5-4653-4372-BFC2-C13ECD05402C}" srcOrd="0" destOrd="0" presId="urn:microsoft.com/office/officeart/2018/2/layout/IconVerticalSolidList"/>
    <dgm:cxn modelId="{1B23A35A-ACEB-4BF6-AD07-A84FFA18C9E1}" type="presParOf" srcId="{F3768708-8100-4277-B494-609B2185B7C1}" destId="{62F3E126-6450-43F2-A471-7C29350F654D}" srcOrd="0" destOrd="0" presId="urn:microsoft.com/office/officeart/2018/2/layout/IconVerticalSolidList"/>
    <dgm:cxn modelId="{93A4D982-7ECF-4F80-B1B9-DF0F502C935D}" type="presParOf" srcId="{62F3E126-6450-43F2-A471-7C29350F654D}" destId="{718C54B5-E896-4B4C-98ED-76B23A7969AB}" srcOrd="0" destOrd="0" presId="urn:microsoft.com/office/officeart/2018/2/layout/IconVerticalSolidList"/>
    <dgm:cxn modelId="{E7D28E9A-716F-42C5-AB09-CDCC30A4DB9E}" type="presParOf" srcId="{62F3E126-6450-43F2-A471-7C29350F654D}" destId="{10859848-4425-4EA4-8B13-F201BA870A3E}" srcOrd="1" destOrd="0" presId="urn:microsoft.com/office/officeart/2018/2/layout/IconVerticalSolidList"/>
    <dgm:cxn modelId="{FFC658E1-0C66-4652-AAD2-41E5780981F6}" type="presParOf" srcId="{62F3E126-6450-43F2-A471-7C29350F654D}" destId="{1843AF7F-A67D-41C8-9C76-5083ACE2D33E}" srcOrd="2" destOrd="0" presId="urn:microsoft.com/office/officeart/2018/2/layout/IconVerticalSolidList"/>
    <dgm:cxn modelId="{49DEB5E2-C7B1-4CC2-B455-F36157512D15}" type="presParOf" srcId="{62F3E126-6450-43F2-A471-7C29350F654D}" destId="{A5E766F5-4653-4372-BFC2-C13ECD05402C}" srcOrd="3" destOrd="0" presId="urn:microsoft.com/office/officeart/2018/2/layout/IconVerticalSolidList"/>
    <dgm:cxn modelId="{0307C11F-B638-47FD-B89C-F37305CE090B}" type="presParOf" srcId="{F3768708-8100-4277-B494-609B2185B7C1}" destId="{CD62AF73-CFB4-4E93-A6E0-3E6192D205B7}" srcOrd="1" destOrd="0" presId="urn:microsoft.com/office/officeart/2018/2/layout/IconVerticalSolidList"/>
    <dgm:cxn modelId="{5C1ED3A6-1E6E-4F1B-8E94-909454468702}" type="presParOf" srcId="{F3768708-8100-4277-B494-609B2185B7C1}" destId="{12D2EBE5-D714-441E-866C-EF85D23BBD3D}" srcOrd="2" destOrd="0" presId="urn:microsoft.com/office/officeart/2018/2/layout/IconVerticalSolidList"/>
    <dgm:cxn modelId="{B274A7C6-251B-4AFA-B3A8-DDB166C8C55C}" type="presParOf" srcId="{12D2EBE5-D714-441E-866C-EF85D23BBD3D}" destId="{A6A9B2CC-DDD0-4E35-9521-80CF14AEC4D6}" srcOrd="0" destOrd="0" presId="urn:microsoft.com/office/officeart/2018/2/layout/IconVerticalSolidList"/>
    <dgm:cxn modelId="{EBC20DF4-D6C3-4AA1-9D27-D936AA4EE8CF}" type="presParOf" srcId="{12D2EBE5-D714-441E-866C-EF85D23BBD3D}" destId="{FB452C13-BB34-46B5-8CCD-B615C61D9189}" srcOrd="1" destOrd="0" presId="urn:microsoft.com/office/officeart/2018/2/layout/IconVerticalSolidList"/>
    <dgm:cxn modelId="{B5730358-144B-4BA6-84B5-23A258D0C8B5}" type="presParOf" srcId="{12D2EBE5-D714-441E-866C-EF85D23BBD3D}" destId="{70A0BA42-34D8-492B-8466-72DC476E5269}" srcOrd="2" destOrd="0" presId="urn:microsoft.com/office/officeart/2018/2/layout/IconVerticalSolidList"/>
    <dgm:cxn modelId="{9C765548-81CD-4E6C-B053-140727A29D68}" type="presParOf" srcId="{12D2EBE5-D714-441E-866C-EF85D23BBD3D}" destId="{156D32C2-2A7F-4D8C-8DDF-F483B843A0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5B78-2EFF-4FE8-88B8-244A7B2E3FB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B43AB-59A8-405B-BB64-A27BAE85814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8A598-51D0-45D7-8FEE-E08AC3668FFE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Determine whether there exists a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sz="2500" kern="1200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707092"/>
        <a:ext cx="9007861" cy="1305401"/>
      </dsp:txXfrm>
    </dsp:sp>
    <dsp:sp modelId="{41EE9769-9CEE-4D42-82CE-18C35E739A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9E972-EA58-432C-9A37-B8F75665424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AC4A-9EF4-46F3-A37D-4391B60C547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sz="2500" b="1" kern="1200" dirty="0">
              <a:latin typeface="Candara" panose="020E0502030303020204" pitchFamily="34" charset="0"/>
            </a:rPr>
            <a:t> </a:t>
          </a:r>
          <a:r>
            <a:rPr lang="en-US" sz="2500" kern="1200" dirty="0">
              <a:latin typeface="Candara" panose="020E0502030303020204" pitchFamily="34" charset="0"/>
            </a:rPr>
            <a:t>and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C54B5-E896-4B4C-98ED-76B23A7969A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59848-4425-4EA4-8B13-F201BA870A3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66F5-4653-4372-BFC2-C13ECD05402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We studied the following problem: given a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sz="2200" kern="1200" dirty="0">
              <a:latin typeface="Candara" panose="020E0502030303020204" pitchFamily="34" charset="0"/>
            </a:rPr>
            <a:t> G , we need to determine if u can reach v.</a:t>
          </a:r>
        </a:p>
      </dsp:txBody>
      <dsp:txXfrm>
        <a:off x="1507738" y="707092"/>
        <a:ext cx="9007861" cy="1305401"/>
      </dsp:txXfrm>
    </dsp:sp>
    <dsp:sp modelId="{A6A9B2CC-DDD0-4E35-9521-80CF14AEC4D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2C13-BB34-46B5-8CCD-B615C61D918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32C2-2A7F-4D8C-8DDF-F483B843A0E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sz="2200" b="1" kern="1200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sz="2200" kern="1200" dirty="0">
              <a:latin typeface="Candara" panose="020E0502030303020204" pitchFamily="34" charset="0"/>
            </a:rPr>
            <a:t>, which provides reachability information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sz="2200" kern="1200" dirty="0">
              <a:latin typeface="Candara" panose="020E0502030303020204" pitchFamily="34" charset="0"/>
            </a:rPr>
            <a:t> for a significant portion of queries.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2380-7473-4135-AC8D-7AA6B1A58C8B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D62AD-94FF-4261-AC1E-BD218AAE3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0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9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2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4C1-DB0E-439D-8326-A319FF88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2A28D-17E3-4B5E-A98D-052545B81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F86FF-15DD-4371-93E9-FB7C9036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734E-17BF-4CE9-A2E1-14EE8D02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48A3-0B67-4270-A182-C3DCB64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6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3692-856E-487B-9817-6A1A3AD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65FAD-3F23-426B-B0BC-20E71B55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3419-C4FA-44D4-8985-2A44A945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69A16-448A-4801-92F9-B3F8C994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F151-134E-429F-8296-46588DC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9337-69BF-4DB0-AE61-509FB6231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45FE-381A-4939-971F-9ABCEB0C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9294-C985-4864-AD22-7722363E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503-421A-4B73-AB7F-6BDABD0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8CC5-8EFB-4F22-BE0A-0753236E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8AF-2B8E-4A2C-9CB6-C5C3C08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5F29-A634-4E5A-A52D-07932EF8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D4D4-A06D-42F9-9F6A-5833F4DA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4BCF-C923-49D8-8021-2493EFEC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6229-86B8-4296-A007-188680B6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22DB-9601-44B3-99C5-19B03363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F9CB3-2EE1-41A7-9A50-D4D8AB86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6DE4B-D719-4F23-9DD1-0E4FB1F9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6830-8957-43D7-B7B3-70C8375C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6E57-0409-4BE5-8FE2-607A0717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CC8A-1A09-44FF-A018-F45696B6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C826-E699-46F2-9E68-6E4FF763E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4DDFE-4045-47DD-85DB-25335838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7469F-CAFB-4F93-91CB-024B9BB5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E2B0-09A9-48BB-9D8D-CE369C34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1AFB-4DE2-4FB2-8F68-9FCECF25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20F2-5A42-439D-9EC0-E0EDFC2D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2908-4D23-407A-98EC-715FD851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5B096-2354-4B4A-BAF0-8D79D77D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C7069-330F-45AD-967F-FA167B1BB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9A2C-B62C-4B69-908D-67991D6A3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8CABB-326C-41D8-A77E-5B8BADE4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9CB8C-4286-4FA5-A5AF-03B92037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53784-EE22-4F01-A038-661865C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2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F5C-B3DA-49DD-A0B8-0E039581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555B-AAF3-42F2-A32E-4C68A7C1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C60CC-2F2A-4697-AE9E-90514830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7B697-8BD6-4096-A4BB-F2BD5AB4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8526D-37A9-42D1-8CCD-C723CD75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85FB5-FBF4-4023-B83E-F056898B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F031-A7AC-4379-B433-F225D69B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8BBC-3FB8-4DEB-8031-4D7F7BFD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34DC-07AD-48F5-978A-C90EB6A7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B15D-CE6A-4E25-A16B-4E244F043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F9D02-E526-45A0-B6DD-BBD2B2BA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2597-0AA9-45A5-8D75-536BDBBF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7B9F9-830B-4AC7-89DE-5C3208F6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4475-048B-4733-98EB-FEB11A77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E62C-E7E1-4FC6-9353-A5A2CD52A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579D2-6FB1-498D-80BB-16D50F26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0EA4-54B7-4F36-BFD5-8F205A60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C0101-6400-4B1C-AC9A-8DD7EC3F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12310-E250-465E-A102-1D120D1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3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0CCDC-3E97-4CA4-90CF-15B9A134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84C-C2C8-432B-9998-EAC43AF3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BA17-97DB-4967-A45D-C24C72A3D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D927-1E1C-4D8B-B65E-2E5A3AF9F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E282-D26E-4F1D-9B8C-986C09E7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nffus.2017.02.00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225058.32251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0585D81B-C6A1-46EB-8DF1-541E9E858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3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F816-C928-4230-8E71-D51A09EB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>
                <a:latin typeface="Verdana Pro" panose="020B0604020202020204" pitchFamily="34" charset="0"/>
              </a:rPr>
              <a:t>K-hop Reachability</a:t>
            </a:r>
            <a:endParaRPr lang="zh-CN" altLang="en-US" sz="4800" dirty="0">
              <a:latin typeface="Verdana Pro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9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2E48B4-1FFB-4C21-9960-7B83B229AE43}"/>
              </a:ext>
            </a:extLst>
          </p:cNvPr>
          <p:cNvSpPr/>
          <p:nvPr/>
        </p:nvSpPr>
        <p:spPr>
          <a:xfrm>
            <a:off x="476034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CD82EB-BA5B-4811-AA01-A2919A2B34FF}"/>
              </a:ext>
            </a:extLst>
          </p:cNvPr>
          <p:cNvSpPr/>
          <p:nvPr/>
        </p:nvSpPr>
        <p:spPr>
          <a:xfrm>
            <a:off x="164402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08CDB-8527-4096-A1D6-6E72F789726B}"/>
              </a:ext>
            </a:extLst>
          </p:cNvPr>
          <p:cNvSpPr/>
          <p:nvPr/>
        </p:nvSpPr>
        <p:spPr>
          <a:xfrm>
            <a:off x="3155757" y="172613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C45D7-284E-4958-8242-8960C909572C}"/>
              </a:ext>
            </a:extLst>
          </p:cNvPr>
          <p:cNvSpPr/>
          <p:nvPr/>
        </p:nvSpPr>
        <p:spPr>
          <a:xfrm>
            <a:off x="1644025" y="45621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E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C14A70-1DC2-4396-864B-B9BDE71A289F}"/>
              </a:ext>
            </a:extLst>
          </p:cNvPr>
          <p:cNvSpPr/>
          <p:nvPr/>
        </p:nvSpPr>
        <p:spPr>
          <a:xfrm>
            <a:off x="3155757" y="5547077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F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4D7B2F-EEFD-435C-BB70-DCF11BCC548E}"/>
              </a:ext>
            </a:extLst>
          </p:cNvPr>
          <p:cNvSpPr/>
          <p:nvPr/>
        </p:nvSpPr>
        <p:spPr>
          <a:xfrm>
            <a:off x="4760345" y="45627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78439-5D55-419E-8F50-91EC46EA9E0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990866" y="2277924"/>
            <a:ext cx="1511732" cy="22842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0ADDBA-D31A-4EAB-972D-DCD4305923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990866" y="3279221"/>
            <a:ext cx="1511732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77CD1-0E34-4697-B277-9CA4D05C8A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990866" y="3279221"/>
            <a:ext cx="0" cy="12829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8CCE8-DB8D-48EF-A8AC-C7FB27661CA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02598" y="3279221"/>
            <a:ext cx="1604588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88C99-C728-46B2-B61B-2A12660C0B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502598" y="2277924"/>
            <a:ext cx="1604588" cy="2284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79C18-CDBA-485D-8501-E0C985E2FB9B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5107186" y="3279221"/>
            <a:ext cx="0" cy="1283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52">
            <a:extLst>
              <a:ext uri="{FF2B5EF4-FFF2-40B4-BE49-F238E27FC236}">
                <a16:creationId xmlns:a16="http://schemas.microsoft.com/office/drawing/2014/main" id="{BADA0407-3648-45D2-A3CD-42BA4EA4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54" name="Table 47">
            <a:extLst>
              <a:ext uri="{FF2B5EF4-FFF2-40B4-BE49-F238E27FC236}">
                <a16:creationId xmlns:a16="http://schemas.microsoft.com/office/drawing/2014/main" id="{25F10FB4-D51B-4EB0-85F9-D3C603B21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23463"/>
              </p:ext>
            </p:extLst>
          </p:nvPr>
        </p:nvGraphicFramePr>
        <p:xfrm>
          <a:off x="6871138" y="1690688"/>
          <a:ext cx="4048227" cy="4408180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6297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F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66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CD5-B2E7-4A2B-8DB6-87A9A52C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latin typeface="Verdana Pro" panose="020B0604030504040204" pitchFamily="34" charset="0"/>
              </a:rPr>
              <a:t>BFSI Method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11D45C9-F47E-4268-BDA7-C7F5A0BD22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6" y="2273842"/>
            <a:ext cx="4713205" cy="334637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B267DB-C576-4900-B24F-4517B9B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68" y="2273842"/>
            <a:ext cx="4849820" cy="334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7F3F5-B877-4E4A-A2DA-C2E7BA180B52}"/>
              </a:ext>
            </a:extLst>
          </p:cNvPr>
          <p:cNvSpPr txBox="1"/>
          <p:nvPr/>
        </p:nvSpPr>
        <p:spPr>
          <a:xfrm>
            <a:off x="2087748" y="5987966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FELINE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FCD55-B688-4BF6-A7AD-47D72A6F3B5A}"/>
              </a:ext>
            </a:extLst>
          </p:cNvPr>
          <p:cNvSpPr txBox="1"/>
          <p:nvPr/>
        </p:nvSpPr>
        <p:spPr>
          <a:xfrm>
            <a:off x="8481316" y="5980080"/>
            <a:ext cx="146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BFS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/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[2, 2, 5]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blipFill>
                <a:blip r:embed="rId4"/>
                <a:stretch>
                  <a:fillRect l="-10938" t="-11111" r="-11719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/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[15, 21, 8]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blipFill>
                <a:blip r:embed="rId5"/>
                <a:stretch>
                  <a:fillRect l="-8187" t="-8696" r="-8187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771243-8946-4760-B05F-1DBF61B79285}"/>
              </a:ext>
            </a:extLst>
          </p:cNvPr>
          <p:cNvCxnSpPr>
            <a:cxnSpLocks/>
          </p:cNvCxnSpPr>
          <p:nvPr/>
        </p:nvCxnSpPr>
        <p:spPr>
          <a:xfrm flipH="1">
            <a:off x="8242663" y="2553567"/>
            <a:ext cx="940526" cy="1299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1FC2BD-3711-4F28-B9A2-A55AB25EE1F6}"/>
              </a:ext>
            </a:extLst>
          </p:cNvPr>
          <p:cNvCxnSpPr>
            <a:cxnSpLocks/>
          </p:cNvCxnSpPr>
          <p:nvPr/>
        </p:nvCxnSpPr>
        <p:spPr>
          <a:xfrm flipH="1">
            <a:off x="9405257" y="2553567"/>
            <a:ext cx="522514" cy="5553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5DD83F-B9BB-4B90-9D86-09354703654D}"/>
              </a:ext>
            </a:extLst>
          </p:cNvPr>
          <p:cNvCxnSpPr>
            <a:cxnSpLocks/>
          </p:cNvCxnSpPr>
          <p:nvPr/>
        </p:nvCxnSpPr>
        <p:spPr>
          <a:xfrm flipH="1">
            <a:off x="8530046" y="3271249"/>
            <a:ext cx="1380462" cy="13138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2CAE-05F7-466D-9DB5-D4CF3AD595EC}"/>
              </a:ext>
            </a:extLst>
          </p:cNvPr>
          <p:cNvCxnSpPr>
            <a:cxnSpLocks/>
          </p:cNvCxnSpPr>
          <p:nvPr/>
        </p:nvCxnSpPr>
        <p:spPr>
          <a:xfrm flipH="1">
            <a:off x="8530046" y="4747352"/>
            <a:ext cx="1372208" cy="5958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68BCBE-371B-4013-A7C7-C9347E5848D2}"/>
              </a:ext>
            </a:extLst>
          </p:cNvPr>
          <p:cNvSpPr txBox="1"/>
          <p:nvPr/>
        </p:nvSpPr>
        <p:spPr>
          <a:xfrm>
            <a:off x="7008528" y="6385147"/>
            <a:ext cx="441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BFS Spanning Tree + DFS Index + BFS Level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C4B99-3B1C-4C6A-BC6D-5899BDEB6B75}"/>
              </a:ext>
            </a:extLst>
          </p:cNvPr>
          <p:cNvCxnSpPr>
            <a:cxnSpLocks/>
          </p:cNvCxnSpPr>
          <p:nvPr/>
        </p:nvCxnSpPr>
        <p:spPr>
          <a:xfrm flipH="1">
            <a:off x="8481316" y="3323010"/>
            <a:ext cx="744029" cy="12240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2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68E3D-821C-4304-9513-2DFF521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1" y="1780661"/>
            <a:ext cx="4554817" cy="1240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BFSI-B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F99318-2E40-4ED2-84BE-7304089E8DA5}"/>
              </a:ext>
            </a:extLst>
          </p:cNvPr>
          <p:cNvSpPr txBox="1"/>
          <p:nvPr/>
        </p:nvSpPr>
        <p:spPr>
          <a:xfrm>
            <a:off x="432817" y="3021221"/>
            <a:ext cx="3916546" cy="315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Reversed graph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Start from node d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000" dirty="0">
                <a:solidFill>
                  <a:schemeClr val="bg1"/>
                </a:solidFill>
                <a:latin typeface="Candara" panose="020E0502030303020204" pitchFamily="34" charset="0"/>
              </a:rPr>
              <a:t>Sometimes the BFSI-B index is more scalable than that of the BFSI when the number of roots is larger than the set of leaves.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53FAD-32BB-46A4-B083-D6BB3B09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906332"/>
            <a:ext cx="6642532" cy="44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5E4-5DBE-4F19-9D25-B8DDCAE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1" y="2623051"/>
            <a:ext cx="4429217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BFSI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ADB08C-20D0-4537-A12C-12CB743FE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" y="480014"/>
            <a:ext cx="4591050" cy="5969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86212-8F50-42A5-A6F2-78A900A6C3FE}"/>
              </a:ext>
            </a:extLst>
          </p:cNvPr>
          <p:cNvGrpSpPr/>
          <p:nvPr/>
        </p:nvGrpSpPr>
        <p:grpSpPr>
          <a:xfrm>
            <a:off x="2521259" y="2263805"/>
            <a:ext cx="3941685" cy="3870665"/>
            <a:chOff x="2521259" y="2263805"/>
            <a:chExt cx="3941685" cy="3870665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B66767E2-0F27-4345-87DC-0692F24D7100}"/>
                </a:ext>
              </a:extLst>
            </p:cNvPr>
            <p:cNvSpPr/>
            <p:nvPr/>
          </p:nvSpPr>
          <p:spPr>
            <a:xfrm>
              <a:off x="2521259" y="2263805"/>
              <a:ext cx="1819921" cy="3870665"/>
            </a:xfrm>
            <a:prstGeom prst="rightBracket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18FD2D-D1A9-4B5F-859D-F49B9A2DB07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341180" y="4199138"/>
              <a:ext cx="2121764" cy="0"/>
            </a:xfrm>
            <a:prstGeom prst="line">
              <a:avLst/>
            </a:prstGeom>
            <a:ln w="28575">
              <a:solidFill>
                <a:srgbClr val="BF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791A46-42F3-454A-B2DE-27A1911D2961}"/>
                </a:ext>
              </a:extLst>
            </p:cNvPr>
            <p:cNvSpPr txBox="1"/>
            <p:nvPr/>
          </p:nvSpPr>
          <p:spPr>
            <a:xfrm>
              <a:off x="4696288" y="3829805"/>
              <a:ext cx="1615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BF9000"/>
                  </a:solidFill>
                  <a:latin typeface="Candara" panose="020E0502030303020204" pitchFamily="34" charset="0"/>
                </a:rPr>
                <a:t>FELINE Prune</a:t>
              </a:r>
              <a:endParaRPr lang="zh-CN" altLang="en-US" b="1" dirty="0">
                <a:solidFill>
                  <a:srgbClr val="BF90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609613-E42E-4021-BC83-57D9ACAB84D4}"/>
              </a:ext>
            </a:extLst>
          </p:cNvPr>
          <p:cNvGrpSpPr/>
          <p:nvPr/>
        </p:nvGrpSpPr>
        <p:grpSpPr>
          <a:xfrm>
            <a:off x="2707689" y="2432483"/>
            <a:ext cx="4404620" cy="996518"/>
            <a:chOff x="2707689" y="2432483"/>
            <a:chExt cx="4404620" cy="996518"/>
          </a:xfrm>
        </p:grpSpPr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0E91B1CF-2EE2-4FCA-9D1F-87185008B723}"/>
                </a:ext>
              </a:extLst>
            </p:cNvPr>
            <p:cNvSpPr/>
            <p:nvPr/>
          </p:nvSpPr>
          <p:spPr>
            <a:xfrm>
              <a:off x="2707689" y="2432483"/>
              <a:ext cx="2370337" cy="996518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60C479-9D67-4BCD-961A-B27D8C18EB82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5078026" y="2930742"/>
              <a:ext cx="20342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79242C-9B61-45AE-8A82-02D6DF27B50F}"/>
                </a:ext>
              </a:extLst>
            </p:cNvPr>
            <p:cNvSpPr txBox="1"/>
            <p:nvPr/>
          </p:nvSpPr>
          <p:spPr>
            <a:xfrm>
              <a:off x="5362112" y="2565440"/>
              <a:ext cx="158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BFSI Method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6547B1-52C1-48C9-A918-AB1E45AA860E}"/>
              </a:ext>
            </a:extLst>
          </p:cNvPr>
          <p:cNvGrpSpPr/>
          <p:nvPr/>
        </p:nvGrpSpPr>
        <p:grpSpPr>
          <a:xfrm>
            <a:off x="3480047" y="3577701"/>
            <a:ext cx="4554244" cy="2441359"/>
            <a:chOff x="3480047" y="3577701"/>
            <a:chExt cx="4554244" cy="2441359"/>
          </a:xfrm>
        </p:grpSpPr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866DB18B-4977-4A69-88B9-364D89AEDFFD}"/>
                </a:ext>
              </a:extLst>
            </p:cNvPr>
            <p:cNvSpPr/>
            <p:nvPr/>
          </p:nvSpPr>
          <p:spPr>
            <a:xfrm>
              <a:off x="3480047" y="3577701"/>
              <a:ext cx="1200613" cy="2441359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2270AC-8653-43CC-BB74-EE3F76881C9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V="1">
              <a:off x="4680660" y="4779516"/>
              <a:ext cx="3353631" cy="188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D4D67-C614-4089-8042-9A3F2C4218C6}"/>
                </a:ext>
              </a:extLst>
            </p:cNvPr>
            <p:cNvSpPr txBox="1"/>
            <p:nvPr/>
          </p:nvSpPr>
          <p:spPr>
            <a:xfrm>
              <a:off x="5228530" y="4415275"/>
              <a:ext cx="2433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Recursion with BFSI-B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2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93D59B1-0C62-4E54-BFDD-3617C7DF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981075"/>
            <a:ext cx="3989388" cy="261143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D46EA1-E16E-4F00-AA83-2A4185A7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3" y="981075"/>
            <a:ext cx="3111500" cy="261143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C907C8-6BF4-4385-827B-8A8265CAC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3649663"/>
            <a:ext cx="2355850" cy="194945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AFF8F0-4D1A-45E0-A6A0-ADE7DFD95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3649663"/>
            <a:ext cx="2289175" cy="194945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2EB5EB-5941-4D4D-AC2B-AC17A19A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3649663"/>
            <a:ext cx="2397125" cy="19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256C5-2864-4C51-80EA-05735390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2" y="662611"/>
            <a:ext cx="2861800" cy="28618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  <a:latin typeface="Verdana Pro" panose="020B0604030504040204" pitchFamily="34" charset="0"/>
              </a:rPr>
              <a:t>BFSI Method</a:t>
            </a:r>
            <a:endParaRPr lang="zh-CN" altLang="en-US" sz="3600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0E922-8670-46B9-AE9B-94BB95D82257}"/>
              </a:ext>
            </a:extLst>
          </p:cNvPr>
          <p:cNvSpPr txBox="1"/>
          <p:nvPr/>
        </p:nvSpPr>
        <p:spPr>
          <a:xfrm>
            <a:off x="405182" y="4394446"/>
            <a:ext cx="32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Weakness: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Only work on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DAG</a:t>
            </a: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 case</a:t>
            </a:r>
            <a:endParaRPr lang="zh-CN" alt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Verdana Pro" panose="020B0604030504040204" pitchFamily="34" charset="0"/>
              </a:rPr>
              <a:t>Outline</a:t>
            </a:r>
            <a:endParaRPr lang="zh-CN" altLang="en-US" sz="36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A5AE4B1-C5E8-4A93-9356-4C1717F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1" y="2173277"/>
            <a:ext cx="4258114" cy="393875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FC6B874-DE78-4F0F-8C65-4DBFF055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ESTI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21B0AE-F477-4DFB-9D81-2665DAC3DCB7}"/>
              </a:ext>
            </a:extLst>
          </p:cNvPr>
          <p:cNvGrpSpPr/>
          <p:nvPr/>
        </p:nvGrpSpPr>
        <p:grpSpPr>
          <a:xfrm>
            <a:off x="4419496" y="2173277"/>
            <a:ext cx="7611124" cy="3938756"/>
            <a:chOff x="4419496" y="2173277"/>
            <a:chExt cx="7611124" cy="393875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DB519D6-4F91-4D4D-8B96-9A7633A5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96" y="2173277"/>
              <a:ext cx="7611123" cy="39387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860B7C-4F6F-4982-9D52-819A23117B56}"/>
                </a:ext>
              </a:extLst>
            </p:cNvPr>
            <p:cNvSpPr txBox="1"/>
            <p:nvPr/>
          </p:nvSpPr>
          <p:spPr>
            <a:xfrm>
              <a:off x="10813870" y="3494633"/>
              <a:ext cx="121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 order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4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E2138F8F-4C0A-4632-9B3F-ACD33C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04" r="30280" b="17044"/>
          <a:stretch/>
        </p:blipFill>
        <p:spPr>
          <a:xfrm>
            <a:off x="7389950" y="2792684"/>
            <a:ext cx="4428734" cy="297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3923200" y="2832882"/>
            <a:ext cx="3623156" cy="369332"/>
            <a:chOff x="8601891" y="2942102"/>
            <a:chExt cx="1325880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57714" y="2942102"/>
              <a:ext cx="36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FELINE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4DC0A-2B17-4D35-AFED-C6EF3CF507D8}"/>
              </a:ext>
            </a:extLst>
          </p:cNvPr>
          <p:cNvGrpSpPr/>
          <p:nvPr/>
        </p:nvGrpSpPr>
        <p:grpSpPr>
          <a:xfrm>
            <a:off x="3922624" y="3520922"/>
            <a:ext cx="3836708" cy="758866"/>
            <a:chOff x="3927477" y="3677977"/>
            <a:chExt cx="1163662" cy="758866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ABD3BE55-B2FF-4C77-83FB-DF3D9EEE2315}"/>
                </a:ext>
              </a:extLst>
            </p:cNvPr>
            <p:cNvSpPr/>
            <p:nvPr/>
          </p:nvSpPr>
          <p:spPr>
            <a:xfrm>
              <a:off x="3927477" y="3680766"/>
              <a:ext cx="594014" cy="756077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619E34-839E-47A1-BF11-CAAF67E4A94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521491" y="4058805"/>
              <a:ext cx="56964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D51D1E-AFBA-4ED6-8FFE-E548CFCD2DAE}"/>
                </a:ext>
              </a:extLst>
            </p:cNvPr>
            <p:cNvSpPr txBox="1"/>
            <p:nvPr/>
          </p:nvSpPr>
          <p:spPr>
            <a:xfrm>
              <a:off x="4552029" y="3677977"/>
              <a:ext cx="46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Same subtree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5F3D22-A095-4E66-9465-DFAF8407D453}"/>
              </a:ext>
            </a:extLst>
          </p:cNvPr>
          <p:cNvGrpSpPr/>
          <p:nvPr/>
        </p:nvGrpSpPr>
        <p:grpSpPr>
          <a:xfrm>
            <a:off x="3927471" y="4355626"/>
            <a:ext cx="3714295" cy="1489908"/>
            <a:chOff x="9784080" y="4601307"/>
            <a:chExt cx="1102230" cy="1489908"/>
          </a:xfrm>
        </p:grpSpPr>
        <p:sp>
          <p:nvSpPr>
            <p:cNvPr id="50" name="Right Bracket 49">
              <a:extLst>
                <a:ext uri="{FF2B5EF4-FFF2-40B4-BE49-F238E27FC236}">
                  <a16:creationId xmlns:a16="http://schemas.microsoft.com/office/drawing/2014/main" id="{6400C405-663B-4304-A161-5EF4AF890EAF}"/>
                </a:ext>
              </a:extLst>
            </p:cNvPr>
            <p:cNvSpPr/>
            <p:nvPr/>
          </p:nvSpPr>
          <p:spPr>
            <a:xfrm>
              <a:off x="9784080" y="4601307"/>
              <a:ext cx="582394" cy="1489908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DA3136-6527-47D7-816B-79C81AF4D6EC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10366474" y="5346261"/>
              <a:ext cx="5198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43F2FD-A43E-4B70-99B2-99F76436A6B4}"/>
                </a:ext>
              </a:extLst>
            </p:cNvPr>
            <p:cNvSpPr txBox="1"/>
            <p:nvPr/>
          </p:nvSpPr>
          <p:spPr>
            <a:xfrm>
              <a:off x="10533817" y="4956727"/>
              <a:ext cx="25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Jump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38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5A61E55-1202-47CF-B699-5C98F8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4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8601891" y="3311434"/>
            <a:ext cx="2018087" cy="369332"/>
            <a:chOff x="8601891" y="3311434"/>
            <a:chExt cx="2018087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31259" y="3311434"/>
              <a:ext cx="11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Real Node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F0680-5D54-44CB-9011-4F2DEBC62125}"/>
              </a:ext>
            </a:extLst>
          </p:cNvPr>
          <p:cNvGrpSpPr/>
          <p:nvPr/>
        </p:nvGrpSpPr>
        <p:grpSpPr>
          <a:xfrm>
            <a:off x="8794253" y="429240"/>
            <a:ext cx="2884435" cy="1529643"/>
            <a:chOff x="8794253" y="429240"/>
            <a:chExt cx="2884435" cy="1529643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2E5F515-0638-48E6-8CD0-3018DAE6F484}"/>
                </a:ext>
              </a:extLst>
            </p:cNvPr>
            <p:cNvSpPr/>
            <p:nvPr/>
          </p:nvSpPr>
          <p:spPr>
            <a:xfrm>
              <a:off x="9297359" y="429240"/>
              <a:ext cx="1867989" cy="55284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9CED788-3168-49F1-BD61-301FB427D569}"/>
                </a:ext>
              </a:extLst>
            </p:cNvPr>
            <p:cNvSpPr/>
            <p:nvPr/>
          </p:nvSpPr>
          <p:spPr>
            <a:xfrm>
              <a:off x="8794253" y="983217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6CABC67-9442-467F-BB0A-0E826E36E200}"/>
                </a:ext>
              </a:extLst>
            </p:cNvPr>
            <p:cNvSpPr/>
            <p:nvPr/>
          </p:nvSpPr>
          <p:spPr>
            <a:xfrm>
              <a:off x="10666254" y="982081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A45E711-BA08-41DC-ACD4-DF154D4F5C13}"/>
                </a:ext>
              </a:extLst>
            </p:cNvPr>
            <p:cNvSpPr/>
            <p:nvPr/>
          </p:nvSpPr>
          <p:spPr>
            <a:xfrm>
              <a:off x="9725136" y="982081"/>
              <a:ext cx="1012434" cy="975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4CF66A0-0B0F-4EB9-9612-D2470ABDF817}"/>
              </a:ext>
            </a:extLst>
          </p:cNvPr>
          <p:cNvSpPr/>
          <p:nvPr/>
        </p:nvSpPr>
        <p:spPr>
          <a:xfrm>
            <a:off x="9270691" y="162733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E62162-008C-4E95-A120-8BE8CB198E34}"/>
              </a:ext>
            </a:extLst>
          </p:cNvPr>
          <p:cNvSpPr/>
          <p:nvPr/>
        </p:nvSpPr>
        <p:spPr>
          <a:xfrm>
            <a:off x="9003375" y="1843051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5D4B7-64BD-488C-86BB-8261868B6214}"/>
              </a:ext>
            </a:extLst>
          </p:cNvPr>
          <p:cNvSpPr/>
          <p:nvPr/>
        </p:nvSpPr>
        <p:spPr>
          <a:xfrm>
            <a:off x="9915829" y="1500748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7503C5-7AD5-49EC-9A51-3765CA1C8A66}"/>
              </a:ext>
            </a:extLst>
          </p:cNvPr>
          <p:cNvSpPr/>
          <p:nvPr/>
        </p:nvSpPr>
        <p:spPr>
          <a:xfrm>
            <a:off x="10311362" y="184305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0A9CE5-CCF1-473E-86AF-F4C3AD05EE35}"/>
              </a:ext>
            </a:extLst>
          </p:cNvPr>
          <p:cNvSpPr/>
          <p:nvPr/>
        </p:nvSpPr>
        <p:spPr>
          <a:xfrm>
            <a:off x="11063974" y="1641514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05458F-44FB-4BDB-92AE-13E5EAA310B6}"/>
              </a:ext>
            </a:extLst>
          </p:cNvPr>
          <p:cNvSpPr/>
          <p:nvPr/>
        </p:nvSpPr>
        <p:spPr>
          <a:xfrm>
            <a:off x="10121564" y="1078993"/>
            <a:ext cx="219577" cy="2195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822217-EC38-480E-81A5-D5110E04578C}"/>
              </a:ext>
            </a:extLst>
          </p:cNvPr>
          <p:cNvCxnSpPr>
            <a:cxnSpLocks/>
          </p:cNvCxnSpPr>
          <p:nvPr/>
        </p:nvCxnSpPr>
        <p:spPr>
          <a:xfrm>
            <a:off x="949234" y="4075785"/>
            <a:ext cx="2760617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A3D801-B4EA-4132-8389-0835C76912E5}"/>
              </a:ext>
            </a:extLst>
          </p:cNvPr>
          <p:cNvGrpSpPr/>
          <p:nvPr/>
        </p:nvGrpSpPr>
        <p:grpSpPr>
          <a:xfrm>
            <a:off x="6903720" y="3721693"/>
            <a:ext cx="5048883" cy="758866"/>
            <a:chOff x="6903720" y="3721693"/>
            <a:chExt cx="5048883" cy="75886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D207D3-8E9B-478B-83F0-4B957C4642FB}"/>
                </a:ext>
              </a:extLst>
            </p:cNvPr>
            <p:cNvGrpSpPr/>
            <p:nvPr/>
          </p:nvGrpSpPr>
          <p:grpSpPr>
            <a:xfrm>
              <a:off x="8601891" y="3721693"/>
              <a:ext cx="3350712" cy="758866"/>
              <a:chOff x="8601891" y="3721693"/>
              <a:chExt cx="3350712" cy="75886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6529481-9465-4626-8197-7A97792CB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1891" y="3842657"/>
                <a:ext cx="1182189" cy="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64DC0A-2B17-4D35-AFED-C6EF3CF507D8}"/>
                  </a:ext>
                </a:extLst>
              </p:cNvPr>
              <p:cNvGrpSpPr/>
              <p:nvPr/>
            </p:nvGrpSpPr>
            <p:grpSpPr>
              <a:xfrm>
                <a:off x="9784080" y="3721693"/>
                <a:ext cx="2168523" cy="758866"/>
                <a:chOff x="9784080" y="3721693"/>
                <a:chExt cx="2168523" cy="758866"/>
              </a:xfrm>
            </p:grpSpPr>
            <p:sp>
              <p:nvSpPr>
                <p:cNvPr id="20" name="Right Bracket 19">
                  <a:extLst>
                    <a:ext uri="{FF2B5EF4-FFF2-40B4-BE49-F238E27FC236}">
                      <a16:creationId xmlns:a16="http://schemas.microsoft.com/office/drawing/2014/main" id="{ABD3BE55-B2FF-4C77-83FB-DF3D9EEE2315}"/>
                    </a:ext>
                  </a:extLst>
                </p:cNvPr>
                <p:cNvSpPr/>
                <p:nvPr/>
              </p:nvSpPr>
              <p:spPr>
                <a:xfrm>
                  <a:off x="9784080" y="3724482"/>
                  <a:ext cx="594014" cy="756077"/>
                </a:xfrm>
                <a:prstGeom prst="rightBracke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0619E34-839E-47A1-BF11-CAAF67E4A944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>
                  <a:off x="10378094" y="4102521"/>
                  <a:ext cx="1574509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D51D1E-AFBA-4ED6-8FFE-E548CFCD2DAE}"/>
                    </a:ext>
                  </a:extLst>
                </p:cNvPr>
                <p:cNvSpPr txBox="1"/>
                <p:nvPr/>
              </p:nvSpPr>
              <p:spPr>
                <a:xfrm>
                  <a:off x="10408632" y="3721693"/>
                  <a:ext cx="1543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latin typeface="Candara" panose="020E0502030303020204" pitchFamily="34" charset="0"/>
                    </a:rPr>
                    <a:t>Same subtree</a:t>
                  </a:r>
                  <a:endParaRPr lang="zh-CN" altLang="en-US" b="1" dirty="0">
                    <a:solidFill>
                      <a:schemeClr val="accent6">
                        <a:lumMod val="7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E9585-9D67-4EB3-8565-5AAF0D2AF5E0}"/>
                </a:ext>
              </a:extLst>
            </p:cNvPr>
            <p:cNvCxnSpPr>
              <a:cxnSpLocks/>
            </p:cNvCxnSpPr>
            <p:nvPr/>
          </p:nvCxnSpPr>
          <p:spPr>
            <a:xfrm>
              <a:off x="6903720" y="4006116"/>
              <a:ext cx="1077686" cy="0"/>
            </a:xfrm>
            <a:prstGeom prst="line">
              <a:avLst/>
            </a:prstGeom>
            <a:ln w="28575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396B7-CEAE-4C86-B567-B46DB44EBF7C}"/>
              </a:ext>
            </a:extLst>
          </p:cNvPr>
          <p:cNvGrpSpPr/>
          <p:nvPr/>
        </p:nvGrpSpPr>
        <p:grpSpPr>
          <a:xfrm>
            <a:off x="7239000" y="4601307"/>
            <a:ext cx="4160061" cy="1489908"/>
            <a:chOff x="7239000" y="4601307"/>
            <a:chExt cx="4160061" cy="14899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5F3D22-A095-4E66-9465-DFAF8407D453}"/>
                </a:ext>
              </a:extLst>
            </p:cNvPr>
            <p:cNvGrpSpPr/>
            <p:nvPr/>
          </p:nvGrpSpPr>
          <p:grpSpPr>
            <a:xfrm>
              <a:off x="9790955" y="4601307"/>
              <a:ext cx="1608106" cy="1489908"/>
              <a:chOff x="9784080" y="4601307"/>
              <a:chExt cx="1608106" cy="1489908"/>
            </a:xfrm>
          </p:grpSpPr>
          <p:sp>
            <p:nvSpPr>
              <p:cNvPr id="50" name="Right Bracket 49">
                <a:extLst>
                  <a:ext uri="{FF2B5EF4-FFF2-40B4-BE49-F238E27FC236}">
                    <a16:creationId xmlns:a16="http://schemas.microsoft.com/office/drawing/2014/main" id="{6400C405-663B-4304-A161-5EF4AF890EAF}"/>
                  </a:ext>
                </a:extLst>
              </p:cNvPr>
              <p:cNvSpPr/>
              <p:nvPr/>
            </p:nvSpPr>
            <p:spPr>
              <a:xfrm>
                <a:off x="9784080" y="4601307"/>
                <a:ext cx="582394" cy="1489908"/>
              </a:xfrm>
              <a:prstGeom prst="rightBracke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DA3136-6527-47D7-816B-79C81AF4D6EC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10366474" y="5346261"/>
                <a:ext cx="10257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3F2FD-A43E-4B70-99B2-99F76436A6B4}"/>
                  </a:ext>
                </a:extLst>
              </p:cNvPr>
              <p:cNvSpPr txBox="1"/>
              <p:nvPr/>
            </p:nvSpPr>
            <p:spPr>
              <a:xfrm>
                <a:off x="10533817" y="4956727"/>
                <a:ext cx="74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Candara" panose="020E0502030303020204" pitchFamily="34" charset="0"/>
                  </a:rPr>
                  <a:t>Jump</a:t>
                </a:r>
                <a:endParaRPr lang="zh-CN" altLang="en-US" b="1" dirty="0">
                  <a:solidFill>
                    <a:schemeClr val="accent1"/>
                  </a:solidFill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3401FB-0FDB-4EBC-9173-97B9E1EE2002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746171"/>
              <a:ext cx="788126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4C6E57-114B-4DF4-B36B-B0CE52447D3C}"/>
              </a:ext>
            </a:extLst>
          </p:cNvPr>
          <p:cNvSpPr txBox="1"/>
          <p:nvPr/>
        </p:nvSpPr>
        <p:spPr>
          <a:xfrm>
            <a:off x="6329779" y="1499142"/>
            <a:ext cx="56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Dist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[u] represents the distance from u’s real node to the nearest virtual node among all successors.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5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91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E711-FD55-478A-9A73-34B43C95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0E932B-D430-490B-BA73-5F7C158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73" y="1845426"/>
            <a:ext cx="732560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1B5A79-D956-42BD-B191-37D1E3896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649288"/>
            <a:ext cx="3444875" cy="23733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3EAB25-5AC4-44C3-93EC-1876CB29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649288"/>
            <a:ext cx="2576513" cy="23733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884AF1-F796-4702-A98E-CE2E71A4F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3090863"/>
            <a:ext cx="6089650" cy="311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B3C51-5785-479B-8354-4A43656C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44" y="2695942"/>
            <a:ext cx="3773606" cy="14661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Verdana Pro" panose="020B0604030504040204" pitchFamily="34" charset="0"/>
              </a:rPr>
              <a:t>Optimization</a:t>
            </a:r>
            <a:endParaRPr lang="zh-CN" altLang="en-US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/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Question:</a:t>
                </a:r>
              </a:p>
              <a:p>
                <a:endParaRPr lang="en-US" altLang="zh-CN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Path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hops?</a:t>
                </a:r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blipFill>
                <a:blip r:embed="rId6"/>
                <a:stretch>
                  <a:fillRect l="-1372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/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blipFill>
                <a:blip r:embed="rId7"/>
                <a:stretch>
                  <a:fillRect l="-1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D8A6962-79D3-4FB5-BD8A-8DDE7E6D08C3}"/>
              </a:ext>
            </a:extLst>
          </p:cNvPr>
          <p:cNvSpPr txBox="1"/>
          <p:nvPr/>
        </p:nvSpPr>
        <p:spPr>
          <a:xfrm>
            <a:off x="440343" y="4162058"/>
            <a:ext cx="3550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US" altLang="zh-CN" dirty="0">
                <a:solidFill>
                  <a:schemeClr val="bg1"/>
                </a:solidFill>
                <a:latin typeface="Candara" panose="020E0502030303020204" pitchFamily="34" charset="0"/>
              </a:rPr>
              <a:t>No b nodes in the same subtree as c, break loop</a:t>
            </a:r>
          </a:p>
          <a:p>
            <a:pPr marL="400050" indent="-400050">
              <a:buFont typeface="+mj-lt"/>
              <a:buAutoNum type="romanUcPeriod" startAt="3"/>
            </a:pPr>
            <a:r>
              <a:rPr lang="en-US" altLang="zh-CN" b="0" dirty="0">
                <a:solidFill>
                  <a:schemeClr val="bg1"/>
                </a:solidFill>
                <a:latin typeface="Candara" panose="020E0502030303020204" pitchFamily="34" charset="0"/>
              </a:rPr>
              <a:t>Recursion line9 ~ line18,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/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Optimization in step IV:</a:t>
                </a: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&gt;1∧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𝐷𝑖𝑠𝑡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 err="1">
                    <a:solidFill>
                      <a:schemeClr val="bg1"/>
                    </a:solidFill>
                    <a:latin typeface="Candara" panose="020E0502030303020204" pitchFamily="34" charset="0"/>
                  </a:rPr>
                  <a:t>Dist</a:t>
                </a: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[u] BFS, skip Prune II</a:t>
                </a:r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blipFill>
                <a:blip r:embed="rId8"/>
                <a:stretch>
                  <a:fillRect l="-145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E883C74D-B265-47F2-8A47-F9F5441EE1C6}"/>
              </a:ext>
            </a:extLst>
          </p:cNvPr>
          <p:cNvSpPr/>
          <p:nvPr/>
        </p:nvSpPr>
        <p:spPr>
          <a:xfrm>
            <a:off x="7297446" y="3728621"/>
            <a:ext cx="816744" cy="1935332"/>
          </a:xfrm>
          <a:prstGeom prst="triangle">
            <a:avLst>
              <a:gd name="adj" fmla="val 50000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2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/>
      <p:bldP spid="41" grpId="0"/>
      <p:bldP spid="45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CBF8-4259-4C28-AC18-CC42A5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pic>
        <p:nvPicPr>
          <p:cNvPr id="6" name="Picture 5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F2A1BAD-11B4-46CF-B1EA-7DBCF88B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7" y="1716812"/>
            <a:ext cx="3252651" cy="340540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4AA1E39-0C8F-4B76-A813-5FAFDF4E8564}"/>
              </a:ext>
            </a:extLst>
          </p:cNvPr>
          <p:cNvGrpSpPr/>
          <p:nvPr/>
        </p:nvGrpSpPr>
        <p:grpSpPr>
          <a:xfrm>
            <a:off x="5225737" y="1150765"/>
            <a:ext cx="3376154" cy="2369676"/>
            <a:chOff x="4951417" y="2354732"/>
            <a:chExt cx="3674224" cy="2504651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C27E71B-E97A-42F7-89FE-A4B6B437A82A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63AA9D3-1ABA-4B58-8FF3-9038EF18EAE1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DF9C5AC-1F2E-4837-B242-1BC65C5A23A2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5C5D712-2DFC-4964-A3B0-C1850877E164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902FDA-2D0D-4D35-976F-58FD85E91A07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69A048-F464-4DE1-868F-0B829BE676B0}"/>
              </a:ext>
            </a:extLst>
          </p:cNvPr>
          <p:cNvGrpSpPr/>
          <p:nvPr/>
        </p:nvGrpSpPr>
        <p:grpSpPr>
          <a:xfrm>
            <a:off x="548640" y="1726299"/>
            <a:ext cx="3468189" cy="3524971"/>
            <a:chOff x="548640" y="1726299"/>
            <a:chExt cx="3468189" cy="35249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37F6C3-CC22-4654-9136-A9172866350F}"/>
                </a:ext>
              </a:extLst>
            </p:cNvPr>
            <p:cNvGrpSpPr/>
            <p:nvPr/>
          </p:nvGrpSpPr>
          <p:grpSpPr>
            <a:xfrm>
              <a:off x="548640" y="1726299"/>
              <a:ext cx="3468189" cy="3524971"/>
              <a:chOff x="548640" y="1726299"/>
              <a:chExt cx="3468189" cy="3524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62DFFDB-4470-4DC5-BC6B-B7965A496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" y="3115491"/>
                <a:ext cx="3468189" cy="88174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B1DA7B-ABDD-4915-BFD9-87EC9E0E1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457" y="1726299"/>
                <a:ext cx="613954" cy="352497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29A8B-11DB-428B-956F-57C5AEA929C0}"/>
                </a:ext>
              </a:extLst>
            </p:cNvPr>
            <p:cNvCxnSpPr/>
            <p:nvPr/>
          </p:nvCxnSpPr>
          <p:spPr>
            <a:xfrm flipH="1">
              <a:off x="1031966" y="3200400"/>
              <a:ext cx="228600" cy="2286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BDC0C-5252-40C3-ABB8-7FA85AFF4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7866" y="3253651"/>
              <a:ext cx="109519" cy="36476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793FC2-09C1-4555-8B01-47D8D02C0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1457" y="4382589"/>
              <a:ext cx="359226" cy="522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539A57-7D99-4696-825A-2D224465A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682" y="2428118"/>
              <a:ext cx="225341" cy="43264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45082D-DD93-4886-AD7B-70228135D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3607" y="3618411"/>
              <a:ext cx="280878" cy="24166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8E9B87-82D3-428A-9BAB-D5B9F2E1EEEC}"/>
              </a:ext>
            </a:extLst>
          </p:cNvPr>
          <p:cNvGrpSpPr/>
          <p:nvPr/>
        </p:nvGrpSpPr>
        <p:grpSpPr>
          <a:xfrm>
            <a:off x="8642466" y="1156196"/>
            <a:ext cx="3376154" cy="2369676"/>
            <a:chOff x="4951417" y="2354732"/>
            <a:chExt cx="3674224" cy="2504651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8B269D-CB6B-4FCC-AC50-66BEF4BBACE6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97D2639-F45D-42D3-8381-AB8E8B655C0C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C04EB8D-6A11-4AB4-951A-F3FADDF9BD9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225CC88D-F846-40FA-909F-E634FFD9EF9A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10F5192-F75F-4460-9FBF-8DE3792D8FB2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56EB13-8FD8-4CBD-A69E-00DE6F32D351}"/>
              </a:ext>
            </a:extLst>
          </p:cNvPr>
          <p:cNvGrpSpPr/>
          <p:nvPr/>
        </p:nvGrpSpPr>
        <p:grpSpPr>
          <a:xfrm>
            <a:off x="5225737" y="3715657"/>
            <a:ext cx="3376154" cy="2369676"/>
            <a:chOff x="4951417" y="2354732"/>
            <a:chExt cx="3674224" cy="2504651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AFCCED9-1957-4F3F-84B4-45BD94042919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60D0DC-B84D-4462-A345-C0F4693C7C89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0F3FF7F-AFFD-42DC-B25F-DF4A50423FD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B7BB342-EF36-4746-B8B4-66D4C2AD5401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3B0C194-55B6-4065-AF92-87A1A2E5FF0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00795C-EABB-49CC-8C19-B556469CB766}"/>
              </a:ext>
            </a:extLst>
          </p:cNvPr>
          <p:cNvGrpSpPr/>
          <p:nvPr/>
        </p:nvGrpSpPr>
        <p:grpSpPr>
          <a:xfrm>
            <a:off x="8652287" y="3715657"/>
            <a:ext cx="3376154" cy="2369676"/>
            <a:chOff x="4951417" y="2354732"/>
            <a:chExt cx="3674224" cy="250465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C49CB13-1531-46F6-AB24-F19A9A86289B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234CD25-61D6-466B-8988-8515CB021485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E3FA09E-54C2-4BD3-980F-0B472F25BCA9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AA0678B-B03E-43D5-8C5A-548841A6A1D0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EB48729-1C5F-4181-A528-49932D50399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186A14-E46E-4D52-A274-D188961068FB}"/>
              </a:ext>
            </a:extLst>
          </p:cNvPr>
          <p:cNvCxnSpPr>
            <a:stCxn id="27" idx="3"/>
            <a:endCxn id="47" idx="1"/>
          </p:cNvCxnSpPr>
          <p:nvPr/>
        </p:nvCxnSpPr>
        <p:spPr>
          <a:xfrm flipV="1">
            <a:off x="8182327" y="2741206"/>
            <a:ext cx="669921" cy="7792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6B39B5-A6BE-4DD7-A72B-DCF1CB817BFD}"/>
              </a:ext>
            </a:extLst>
          </p:cNvPr>
          <p:cNvCxnSpPr>
            <a:cxnSpLocks/>
            <a:stCxn id="5" idx="5"/>
            <a:endCxn id="53" idx="3"/>
          </p:cNvCxnSpPr>
          <p:nvPr/>
        </p:nvCxnSpPr>
        <p:spPr>
          <a:xfrm flipH="1">
            <a:off x="5645301" y="2735775"/>
            <a:ext cx="209782" cy="334955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9B76CB-FBBC-4AF9-BAD6-959233DF5F43}"/>
              </a:ext>
            </a:extLst>
          </p:cNvPr>
          <p:cNvCxnSpPr>
            <a:cxnSpLocks/>
            <a:stCxn id="60" idx="1"/>
            <a:endCxn id="48" idx="3"/>
          </p:cNvCxnSpPr>
          <p:nvPr/>
        </p:nvCxnSpPr>
        <p:spPr>
          <a:xfrm flipV="1">
            <a:off x="9720839" y="3525872"/>
            <a:ext cx="199961" cy="1774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674619-6E83-422E-B431-6709DD089CBC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8392109" y="5300667"/>
            <a:ext cx="1528691" cy="7846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52B591-DADF-477E-96CF-A1497EEB4F11}"/>
              </a:ext>
            </a:extLst>
          </p:cNvPr>
          <p:cNvSpPr txBox="1"/>
          <p:nvPr/>
        </p:nvSpPr>
        <p:spPr>
          <a:xfrm>
            <a:off x="1193356" y="5500036"/>
            <a:ext cx="205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Parallel Computing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4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61" name="Freeform: Shape 37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38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39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50AC3E-D761-439D-8D2F-213253F3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207" y="4520969"/>
            <a:ext cx="3784533" cy="13377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Candara" panose="020E0502030303020204" pitchFamily="34" charset="0"/>
              </a:rPr>
              <a:t>Thanks for your attention</a:t>
            </a:r>
            <a:endParaRPr lang="en-US" altLang="zh-CN" kern="12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31DE7-9F13-4D58-A4F4-903A6241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27873" y="52996"/>
            <a:ext cx="5029200" cy="3746753"/>
          </a:xfrm>
          <a:prstGeom prst="rect">
            <a:avLst/>
          </a:prstGeom>
          <a:ln w="9525"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5E6927-D2E5-4343-91FF-0D1C759198C5}"/>
              </a:ext>
            </a:extLst>
          </p:cNvPr>
          <p:cNvSpPr txBox="1">
            <a:spLocks/>
          </p:cNvSpPr>
          <p:nvPr/>
        </p:nvSpPr>
        <p:spPr>
          <a:xfrm>
            <a:off x="621672" y="1048426"/>
            <a:ext cx="3784533" cy="5084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2"/>
                </a:solidFill>
                <a:latin typeface="Candara" panose="020E0502030303020204" pitchFamily="34" charset="0"/>
              </a:rPr>
              <a:t>References</a:t>
            </a:r>
          </a:p>
          <a:p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Xie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Xia, et al. “BFSI-B: An Improved K-Hop Graph Reachability Queries for Cyber-Physical Systems.” Information Fusion, vol. 38, Nov. 2017, pp. 35–42. DOI.org (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Crossref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),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3"/>
              </a:rPr>
              <a:t>https://doi.org/10.1016/j.inffus.2017.02.009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Cai,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Yuzheng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and Zheng,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Weiguo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 “ESTI: Efficient k-Hop Reachability Querying over Large General Directed Graphs.” DASFAA, 2021.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Li Zhou, Ren Chen,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Yinglong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 Xia and Radu Teodorescu. "C-Graph: A Highly Efficient Concurrent Graph Reachability Query Framework." ICPP 2018,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4"/>
              </a:rPr>
              <a:t>https://doi.org/10.1145/3225058.3225136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2AB2-5511-4729-99AD-1DCEA115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Verdana Pro" panose="020B0604030504040204" pitchFamily="34" charset="0"/>
              </a:rPr>
              <a:t>What’s K-hop Reachability problem?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BEE5-3F1A-404D-83F8-74A6F4776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049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E769-9BB3-46EF-97EA-854CFCAF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730A-B15F-4289-B6FC-80461639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Fast </a:t>
            </a:r>
            <a:r>
              <a:rPr lang="en-US" altLang="zh-CN" dirty="0" err="1">
                <a:latin typeface="Verdana Pro" panose="020B0604030504040204" pitchFamily="34" charset="0"/>
              </a:rPr>
              <a:t>rEfined</a:t>
            </a:r>
            <a:r>
              <a:rPr lang="en-US" altLang="zh-CN" dirty="0">
                <a:latin typeface="Verdana Pro" panose="020B0604030504040204" pitchFamily="34" charset="0"/>
              </a:rPr>
              <a:t> </a:t>
            </a:r>
            <a:r>
              <a:rPr lang="en-US" altLang="zh-CN" dirty="0" err="1">
                <a:latin typeface="Verdana Pro" panose="020B0604030504040204" pitchFamily="34" charset="0"/>
              </a:rPr>
              <a:t>onLINE</a:t>
            </a:r>
            <a:r>
              <a:rPr lang="en-US" altLang="zh-CN" dirty="0">
                <a:latin typeface="Verdana Pro" panose="020B0604030504040204" pitchFamily="34" charset="0"/>
              </a:rPr>
              <a:t> search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DC968DF2-24AB-4086-9ACA-3B53D9F9A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552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4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9F8C-0BC6-4DD5-A6CA-C5AAF222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E6BF1-3B31-466B-85B2-4488D0BB00BF}"/>
              </a:ext>
            </a:extLst>
          </p:cNvPr>
          <p:cNvSpPr txBox="1">
            <a:spLocks/>
          </p:cNvSpPr>
          <p:nvPr/>
        </p:nvSpPr>
        <p:spPr>
          <a:xfrm>
            <a:off x="869730" y="367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Verdana Pro" panose="020B0604030504040204" pitchFamily="34" charset="0"/>
              </a:rPr>
              <a:t>          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8667E-D8B9-4352-95F2-654AD7E93F21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03CE9-CA6D-4E68-9C8D-FD6C00FD15CA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7383F2-BB28-4538-AB59-903223BD0DB7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0CD574-FC3D-48EC-A067-3425D04B622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712610-AF18-4CCC-8C9D-51C7E0AAD44B}"/>
              </a:ext>
            </a:extLst>
          </p:cNvPr>
          <p:cNvSpPr/>
          <p:nvPr/>
        </p:nvSpPr>
        <p:spPr>
          <a:xfrm>
            <a:off x="306902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03B658-2088-464A-9B3E-02D9CE8269A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710830-A4B4-4726-A4AC-BD653120AE09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8C1231-3182-40AC-8608-F3CB3E2C0CF5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DD428-6DF3-4F6F-A87C-740FEB5AAD90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54B0E-CD3A-4AB0-951C-B20252A78D63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A105E-8640-476D-92CC-4E56A29796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7242F-9A7D-4104-9A65-FBCA0397CD8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9EF4A8-53A0-413B-9921-864960A01F9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04543" y="5544210"/>
            <a:ext cx="8644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41DC9-87B3-44F4-85B4-4EC12200B744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415863" y="4596964"/>
            <a:ext cx="0" cy="6713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CDB73-3513-41C7-BD33-58D4CF406D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62704" y="5544210"/>
            <a:ext cx="86447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DE41A-0E4D-437A-A2AB-50D75150E956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3ADD0-4893-4BF0-897E-A8C259128D7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79CBC967-13A3-4DF8-99F2-CB5BD6C3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07170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DD0983-56C5-465A-AFF1-CA4D61D8C194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1267-7633-491F-947A-DED9A766D512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9FA40-B1C9-4E04-9CE3-26E21176388F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96747-4312-4318-AF78-A8C9DA59174B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B567BD-8896-4D24-A6AB-04682DB23963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A59F13-B802-488B-B697-C8F0F2C87A07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67DBA-BF2B-4C91-A080-7CE3D9795DE9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AC154-4466-4D4B-BEFF-84B7C64D2AF5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0DAF9-B3BD-442A-A481-7F463F1BF148}"/>
              </a:ext>
            </a:extLst>
          </p:cNvPr>
          <p:cNvSpPr txBox="1"/>
          <p:nvPr/>
        </p:nvSpPr>
        <p:spPr>
          <a:xfrm>
            <a:off x="1397878" y="3446107"/>
            <a:ext cx="435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Topological Order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1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9" grpId="0"/>
      <p:bldP spid="36" grpId="0"/>
      <p:bldP spid="40" grpId="0"/>
      <p:bldP spid="48" grpId="0"/>
      <p:bldP spid="51" grpId="0"/>
      <p:bldP spid="57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8E3BF-348B-4A62-9C5A-EF8CE03A3145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109F73-6C2E-4DFF-A6F5-CD1A1BBC96EC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349E8D-8F63-4148-8837-8F391EA17ACA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9352A-D457-4AB7-AA27-D4CA4CDBEAE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B591C9-2460-4AD7-9670-B286E669F4E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3ED42D-E5BE-4884-BE13-B564B8A58090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285F5-F8FB-4C1B-960A-40A6D29CB0BC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E4837-F4A9-4E6B-BBCC-7B87EB8B735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2C07E-E698-400C-B723-30680957F86E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01D62-DBF1-4DBC-B721-65ACD0F8DA2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7230-98A7-482B-AADF-550EE42DD98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3981B-E1A5-4F1E-A498-7B706F5F1B0B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2204543" y="5544209"/>
            <a:ext cx="86447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DEBE4-3FAA-4285-9DEF-5868D7FECA1C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A0F49-F9EC-4D4B-AD2D-BF87A8D81E7B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47">
            <a:extLst>
              <a:ext uri="{FF2B5EF4-FFF2-40B4-BE49-F238E27FC236}">
                <a16:creationId xmlns:a16="http://schemas.microsoft.com/office/drawing/2014/main" id="{86B4D0FD-B99B-47B0-88E5-E60CD12D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12934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8116D4E-B1FF-4016-871F-1D15C5F614A0}"/>
              </a:ext>
            </a:extLst>
          </p:cNvPr>
          <p:cNvSpPr txBox="1"/>
          <p:nvPr/>
        </p:nvSpPr>
        <p:spPr>
          <a:xfrm>
            <a:off x="10091257" y="5467273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8664A-D690-4494-891B-4AB93B57FE2D}"/>
              </a:ext>
            </a:extLst>
          </p:cNvPr>
          <p:cNvSpPr txBox="1"/>
          <p:nvPr/>
        </p:nvSpPr>
        <p:spPr>
          <a:xfrm>
            <a:off x="10084704" y="243839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E89F0-712F-48FF-B3E3-527EFF7F56A2}"/>
              </a:ext>
            </a:extLst>
          </p:cNvPr>
          <p:cNvSpPr txBox="1"/>
          <p:nvPr/>
        </p:nvSpPr>
        <p:spPr>
          <a:xfrm>
            <a:off x="10084704" y="287473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A1D1E9-5B0A-4E19-BAB4-D924CF099717}"/>
              </a:ext>
            </a:extLst>
          </p:cNvPr>
          <p:cNvSpPr txBox="1"/>
          <p:nvPr/>
        </p:nvSpPr>
        <p:spPr>
          <a:xfrm>
            <a:off x="10084703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639AD-DA4E-4CE8-BECE-218F6514F2D1}"/>
              </a:ext>
            </a:extLst>
          </p:cNvPr>
          <p:cNvSpPr txBox="1"/>
          <p:nvPr/>
        </p:nvSpPr>
        <p:spPr>
          <a:xfrm>
            <a:off x="10084703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49AA4-BBB6-4A48-BECB-DBFF51DBCEC3}"/>
              </a:ext>
            </a:extLst>
          </p:cNvPr>
          <p:cNvSpPr txBox="1"/>
          <p:nvPr/>
        </p:nvSpPr>
        <p:spPr>
          <a:xfrm>
            <a:off x="10086433" y="505038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A4AB3-3919-4C04-AF5C-4757BC2E6C43}"/>
              </a:ext>
            </a:extLst>
          </p:cNvPr>
          <p:cNvSpPr txBox="1"/>
          <p:nvPr/>
        </p:nvSpPr>
        <p:spPr>
          <a:xfrm>
            <a:off x="10084703" y="37479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31F39-5E06-491E-8E9E-EE5310495253}"/>
              </a:ext>
            </a:extLst>
          </p:cNvPr>
          <p:cNvSpPr txBox="1"/>
          <p:nvPr/>
        </p:nvSpPr>
        <p:spPr>
          <a:xfrm>
            <a:off x="10084703" y="4163280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44934-606C-4789-A535-E538FFAC7F85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FF421-8C43-4AFF-948E-CA407D52B148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30BEC-741B-45D7-98C8-7F360EB899CB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FBDF9-B85A-40CA-A504-412B78AEE844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B671B6-554E-42AF-AED3-B79E7ECDEAC8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8C04-A43A-46A4-B9DB-9B9C1662B21B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48478-750F-443F-927B-C451F272103B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9752EE-94FD-4481-A82C-C545C9C8F298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1A0D2DE-54F1-4902-BAC1-3CBFB89EAB4B}"/>
              </a:ext>
            </a:extLst>
          </p:cNvPr>
          <p:cNvSpPr/>
          <p:nvPr/>
        </p:nvSpPr>
        <p:spPr>
          <a:xfrm>
            <a:off x="3069013" y="526831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785E15-B7FF-463F-9FAB-A09248CD626E}"/>
              </a:ext>
            </a:extLst>
          </p:cNvPr>
          <p:cNvCxnSpPr>
            <a:cxnSpLocks/>
            <a:stCxn id="69" idx="0"/>
            <a:endCxn id="10" idx="2"/>
          </p:cNvCxnSpPr>
          <p:nvPr/>
        </p:nvCxnSpPr>
        <p:spPr>
          <a:xfrm flipV="1">
            <a:off x="3415854" y="4596964"/>
            <a:ext cx="9" cy="67134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23E8A7-85DD-44EE-BDED-1052A1D501DE}"/>
              </a:ext>
            </a:extLst>
          </p:cNvPr>
          <p:cNvCxnSpPr>
            <a:cxnSpLocks/>
            <a:stCxn id="69" idx="3"/>
            <a:endCxn id="9" idx="1"/>
          </p:cNvCxnSpPr>
          <p:nvPr/>
        </p:nvCxnSpPr>
        <p:spPr>
          <a:xfrm>
            <a:off x="3762695" y="5544209"/>
            <a:ext cx="86448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02A88121-1D34-4000-AF5F-1A338F9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FBC752C8-90BD-4524-9AD9-E75FE6B5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4774"/>
              </p:ext>
            </p:extLst>
          </p:nvPr>
        </p:nvGraphicFramePr>
        <p:xfrm>
          <a:off x="4662123" y="1899004"/>
          <a:ext cx="3172551" cy="3059991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057517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33999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Y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B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G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H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J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F1CC63EC-BBE7-4277-8B67-3C48E57456C6}"/>
              </a:ext>
            </a:extLst>
          </p:cNvPr>
          <p:cNvGrpSpPr/>
          <p:nvPr/>
        </p:nvGrpSpPr>
        <p:grpSpPr>
          <a:xfrm>
            <a:off x="6126171" y="2206436"/>
            <a:ext cx="1267066" cy="2663137"/>
            <a:chOff x="8103469" y="2155770"/>
            <a:chExt cx="1616797" cy="33982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284FF2-A798-4BED-A88A-88A03C41BEED}"/>
                </a:ext>
              </a:extLst>
            </p:cNvPr>
            <p:cNvSpPr txBox="1"/>
            <p:nvPr/>
          </p:nvSpPr>
          <p:spPr>
            <a:xfrm>
              <a:off x="9418596" y="5184645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11B03-DA93-44EC-84FD-EFEFAA4C1414}"/>
                </a:ext>
              </a:extLst>
            </p:cNvPr>
            <p:cNvSpPr txBox="1"/>
            <p:nvPr/>
          </p:nvSpPr>
          <p:spPr>
            <a:xfrm>
              <a:off x="9412043" y="2155770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CCBB80-4FB5-4857-9071-312EA530B038}"/>
                </a:ext>
              </a:extLst>
            </p:cNvPr>
            <p:cNvSpPr txBox="1"/>
            <p:nvPr/>
          </p:nvSpPr>
          <p:spPr>
            <a:xfrm>
              <a:off x="9412043" y="259210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9EE93D-F015-48A0-9E91-77326B4851AD}"/>
                </a:ext>
              </a:extLst>
            </p:cNvPr>
            <p:cNvSpPr txBox="1"/>
            <p:nvPr/>
          </p:nvSpPr>
          <p:spPr>
            <a:xfrm>
              <a:off x="9412042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79894-4B98-4D61-8493-46F34BBF511D}"/>
                </a:ext>
              </a:extLst>
            </p:cNvPr>
            <p:cNvSpPr txBox="1"/>
            <p:nvPr/>
          </p:nvSpPr>
          <p:spPr>
            <a:xfrm>
              <a:off x="9412042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330BB-67F3-444B-AEE5-0E3785C00A5D}"/>
                </a:ext>
              </a:extLst>
            </p:cNvPr>
            <p:cNvSpPr txBox="1"/>
            <p:nvPr/>
          </p:nvSpPr>
          <p:spPr>
            <a:xfrm>
              <a:off x="9413772" y="476775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2CC36-C9B3-4FEF-9F31-51FFD98DD242}"/>
                </a:ext>
              </a:extLst>
            </p:cNvPr>
            <p:cNvSpPr txBox="1"/>
            <p:nvPr/>
          </p:nvSpPr>
          <p:spPr>
            <a:xfrm>
              <a:off x="9412042" y="346533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449AE-58A4-4548-BBCD-D0005714A202}"/>
                </a:ext>
              </a:extLst>
            </p:cNvPr>
            <p:cNvSpPr txBox="1"/>
            <p:nvPr/>
          </p:nvSpPr>
          <p:spPr>
            <a:xfrm>
              <a:off x="9412042" y="3880652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048ED2-A2C7-4F24-82B2-21F9033D626F}"/>
                </a:ext>
              </a:extLst>
            </p:cNvPr>
            <p:cNvSpPr txBox="1"/>
            <p:nvPr/>
          </p:nvSpPr>
          <p:spPr>
            <a:xfrm>
              <a:off x="8103469" y="2155770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55D0A4-4F02-4DAA-A403-B22A8AA5C3C5}"/>
                </a:ext>
              </a:extLst>
            </p:cNvPr>
            <p:cNvSpPr txBox="1"/>
            <p:nvPr/>
          </p:nvSpPr>
          <p:spPr>
            <a:xfrm>
              <a:off x="8103469" y="258816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7FFD2-6F73-431D-810D-5F5099802DFA}"/>
                </a:ext>
              </a:extLst>
            </p:cNvPr>
            <p:cNvSpPr txBox="1"/>
            <p:nvPr/>
          </p:nvSpPr>
          <p:spPr>
            <a:xfrm>
              <a:off x="8106975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FD30B1-6045-4BEB-BD57-172C1374EEAC}"/>
                </a:ext>
              </a:extLst>
            </p:cNvPr>
            <p:cNvSpPr txBox="1"/>
            <p:nvPr/>
          </p:nvSpPr>
          <p:spPr>
            <a:xfrm>
              <a:off x="8103469" y="476060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C63966-5E0F-452C-8A32-26F2000B9027}"/>
                </a:ext>
              </a:extLst>
            </p:cNvPr>
            <p:cNvSpPr txBox="1"/>
            <p:nvPr/>
          </p:nvSpPr>
          <p:spPr>
            <a:xfrm>
              <a:off x="8103469" y="388078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087513-3E55-4016-BD87-9F2B8D69C233}"/>
                </a:ext>
              </a:extLst>
            </p:cNvPr>
            <p:cNvSpPr txBox="1"/>
            <p:nvPr/>
          </p:nvSpPr>
          <p:spPr>
            <a:xfrm>
              <a:off x="8103469" y="518464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61C598-EC6C-4926-96D4-185982D366CD}"/>
                </a:ext>
              </a:extLst>
            </p:cNvPr>
            <p:cNvSpPr txBox="1"/>
            <p:nvPr/>
          </p:nvSpPr>
          <p:spPr>
            <a:xfrm>
              <a:off x="8103469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C844-9520-47FA-9C56-60FD62AAA7AA}"/>
                </a:ext>
              </a:extLst>
            </p:cNvPr>
            <p:cNvSpPr txBox="1"/>
            <p:nvPr/>
          </p:nvSpPr>
          <p:spPr>
            <a:xfrm>
              <a:off x="8103469" y="3462738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6C5EC7-D9CA-4E1C-8AAE-C5A4974B9607}"/>
              </a:ext>
            </a:extLst>
          </p:cNvPr>
          <p:cNvGrpSpPr/>
          <p:nvPr/>
        </p:nvGrpSpPr>
        <p:grpSpPr>
          <a:xfrm>
            <a:off x="838200" y="1957598"/>
            <a:ext cx="2985857" cy="2964941"/>
            <a:chOff x="838200" y="1754164"/>
            <a:chExt cx="3810003" cy="37833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C2940C-A436-4A2D-864A-84FF028A0429}"/>
                </a:ext>
              </a:extLst>
            </p:cNvPr>
            <p:cNvSpPr/>
            <p:nvPr/>
          </p:nvSpPr>
          <p:spPr>
            <a:xfrm>
              <a:off x="395452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C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7186BE-A0B0-4757-9FBD-10CAF513B27A}"/>
                </a:ext>
              </a:extLst>
            </p:cNvPr>
            <p:cNvSpPr/>
            <p:nvPr/>
          </p:nvSpPr>
          <p:spPr>
            <a:xfrm>
              <a:off x="83820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B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B6095A-C169-4C14-ACFB-7888DBD3E2F4}"/>
                </a:ext>
              </a:extLst>
            </p:cNvPr>
            <p:cNvSpPr/>
            <p:nvPr/>
          </p:nvSpPr>
          <p:spPr>
            <a:xfrm>
              <a:off x="838200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A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284117-A7C3-440E-AB6F-E3515685F43A}"/>
                </a:ext>
              </a:extLst>
            </p:cNvPr>
            <p:cNvSpPr/>
            <p:nvPr/>
          </p:nvSpPr>
          <p:spPr>
            <a:xfrm>
              <a:off x="83820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H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C2F8F-C297-4445-AD07-431A1B574CFD}"/>
                </a:ext>
              </a:extLst>
            </p:cNvPr>
            <p:cNvSpPr/>
            <p:nvPr/>
          </p:nvSpPr>
          <p:spPr>
            <a:xfrm>
              <a:off x="239636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3FB52A-53B4-4D39-98F8-AEA4271385B0}"/>
                </a:ext>
              </a:extLst>
            </p:cNvPr>
            <p:cNvSpPr/>
            <p:nvPr/>
          </p:nvSpPr>
          <p:spPr>
            <a:xfrm>
              <a:off x="3954521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D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784892-C1DA-48F0-BEEA-17EB0D387A1E}"/>
                </a:ext>
              </a:extLst>
            </p:cNvPr>
            <p:cNvSpPr/>
            <p:nvPr/>
          </p:nvSpPr>
          <p:spPr>
            <a:xfrm>
              <a:off x="2396361" y="376254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G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E697CA3-76CF-4D5C-8034-233B318BCBFE}"/>
                </a:ext>
              </a:extLst>
            </p:cNvPr>
            <p:cNvSpPr/>
            <p:nvPr/>
          </p:nvSpPr>
          <p:spPr>
            <a:xfrm>
              <a:off x="3954521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J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B12BE0-1B67-44C4-AB0C-DDD0DD77C8AE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1185041" y="2305957"/>
              <a:ext cx="0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1675E7-7F8D-4465-B2BD-0C4562945739}"/>
                </a:ext>
              </a:extLst>
            </p:cNvPr>
            <p:cNvCxnSpPr>
              <a:cxnSpLocks/>
              <a:stCxn id="6" idx="2"/>
              <a:endCxn id="11" idx="1"/>
            </p:cNvCxnSpPr>
            <p:nvPr/>
          </p:nvCxnSpPr>
          <p:spPr>
            <a:xfrm>
              <a:off x="1185041" y="3642986"/>
              <a:ext cx="1211320" cy="39545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418DAA-DE29-4075-8898-DA3CB028827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1185041" y="3642986"/>
              <a:ext cx="0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501DB2-3601-4524-A214-7B65C7422FB6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1531882" y="3367090"/>
              <a:ext cx="242263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329674-31C6-4316-AD25-2991C208FFD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531882" y="5261582"/>
              <a:ext cx="86447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4B1E60-C98C-4BF6-AB24-DDACB2D2678A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743201" y="4314336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C998AB-31A1-4984-B659-561B3663509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090042" y="5261582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B60DC3-1B28-4CF5-9EF3-5C91FAF4CF4A}"/>
                </a:ext>
              </a:extLst>
            </p:cNvPr>
            <p:cNvCxnSpPr>
              <a:cxnSpLocks/>
              <a:stCxn id="12" idx="2"/>
              <a:endCxn id="5" idx="0"/>
            </p:cNvCxnSpPr>
            <p:nvPr/>
          </p:nvCxnSpPr>
          <p:spPr>
            <a:xfrm flipH="1">
              <a:off x="4301361" y="2305957"/>
              <a:ext cx="1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D77261-B4F4-4511-8A5B-BA5DAE07441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301361" y="3642986"/>
              <a:ext cx="1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DA3B8D-4F41-49A6-87AE-1CB4BD7C1AE4}"/>
                </a:ext>
              </a:extLst>
            </p:cNvPr>
            <p:cNvSpPr/>
            <p:nvPr/>
          </p:nvSpPr>
          <p:spPr>
            <a:xfrm>
              <a:off x="2396359" y="498568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E1EC19-FBF5-4B01-8C65-180C121BA599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2743200" y="4314335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8581D8-71DF-4B4C-A6E4-5FBF1AD202E5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3090041" y="5261581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B4771C1-10EB-4458-B7B6-8BC5CEE8923D}"/>
              </a:ext>
            </a:extLst>
          </p:cNvPr>
          <p:cNvSpPr txBox="1"/>
          <p:nvPr/>
        </p:nvSpPr>
        <p:spPr>
          <a:xfrm>
            <a:off x="8150454" y="1957598"/>
            <a:ext cx="38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Can only determine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unreachability 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/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blipFill>
                <a:blip r:embed="rId2"/>
                <a:stretch>
                  <a:fillRect l="-4908" t="-17647" r="-306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/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⇏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blipFill>
                <a:blip r:embed="rId3"/>
                <a:stretch>
                  <a:fillRect l="-6422" r="-55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9384A880-FBBB-423E-B1E4-CA120AF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/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What 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latin typeface="Candara" panose="020E0502030303020204" pitchFamily="34" charset="0"/>
                  </a:rPr>
                  <a:t>?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blipFill>
                <a:blip r:embed="rId4"/>
                <a:stretch>
                  <a:fillRect l="-3789" t="-17647" r="-131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654</Words>
  <Application>Microsoft Office PowerPoint</Application>
  <PresentationFormat>Widescreen</PresentationFormat>
  <Paragraphs>225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Cambria Math</vt:lpstr>
      <vt:lpstr>Candara</vt:lpstr>
      <vt:lpstr>Verdana Pro</vt:lpstr>
      <vt:lpstr>Office Theme</vt:lpstr>
      <vt:lpstr>K-hop Reachability</vt:lpstr>
      <vt:lpstr>Outline</vt:lpstr>
      <vt:lpstr>What’s K-hop Reachability problem?</vt:lpstr>
      <vt:lpstr>Outline</vt:lpstr>
      <vt:lpstr>FELINE Method</vt:lpstr>
      <vt:lpstr>Fast rEfined onLINE search</vt:lpstr>
      <vt:lpstr>FELINE</vt:lpstr>
      <vt:lpstr>FELINE Method</vt:lpstr>
      <vt:lpstr>FELINE Method</vt:lpstr>
      <vt:lpstr>FELINE Method</vt:lpstr>
      <vt:lpstr>Outline</vt:lpstr>
      <vt:lpstr>BFSI Method</vt:lpstr>
      <vt:lpstr>BFSI-B Method</vt:lpstr>
      <vt:lpstr>BFSI Method</vt:lpstr>
      <vt:lpstr>BFSI Method</vt:lpstr>
      <vt:lpstr>Outline</vt:lpstr>
      <vt:lpstr>ESTI Method</vt:lpstr>
      <vt:lpstr>ESTI Method</vt:lpstr>
      <vt:lpstr>ESTI Method</vt:lpstr>
      <vt:lpstr>ESTI Method</vt:lpstr>
      <vt:lpstr>Outline</vt:lpstr>
      <vt:lpstr>Optimization</vt:lpstr>
      <vt:lpstr>Optimization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K-hop Reachability</dc:title>
  <dc:creator>Steven</dc:creator>
  <cp:lastModifiedBy>Steven</cp:lastModifiedBy>
  <cp:revision>62</cp:revision>
  <dcterms:created xsi:type="dcterms:W3CDTF">2021-10-27T08:31:21Z</dcterms:created>
  <dcterms:modified xsi:type="dcterms:W3CDTF">2021-10-28T04:33:20Z</dcterms:modified>
</cp:coreProperties>
</file>